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5"/>
    <p:restoredTop sz="94611"/>
  </p:normalViewPr>
  <p:slideViewPr>
    <p:cSldViewPr snapToGrid="0" snapToObjects="1">
      <p:cViewPr varScale="1">
        <p:scale>
          <a:sx n="63" d="100"/>
          <a:sy n="63" d="100"/>
        </p:scale>
        <p:origin x="208"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BB1B674-5F09-2049-9C5A-5809845B9AF0}" type="datetimeFigureOut">
              <a:rPr lang="en-US" smtClean="0"/>
              <a:t>4/4/16</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3C46BA6-5B92-404B-A71F-0D6E87AB6F77}" type="slidenum">
              <a:rPr lang="en-US" smtClean="0"/>
              <a:t>‹#›</a:t>
            </a:fld>
            <a:endParaRPr lang="en-US"/>
          </a:p>
        </p:txBody>
      </p:sp>
    </p:spTree>
    <p:extLst>
      <p:ext uri="{BB962C8B-B14F-4D97-AF65-F5344CB8AC3E}">
        <p14:creationId xmlns:p14="http://schemas.microsoft.com/office/powerpoint/2010/main" val="1049695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B1B674-5F09-2049-9C5A-5809845B9AF0}"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39971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B1B674-5F09-2049-9C5A-5809845B9AF0}"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75741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B1B674-5F09-2049-9C5A-5809845B9AF0}" type="datetimeFigureOut">
              <a:rPr lang="en-US" smtClean="0"/>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113846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BB1B674-5F09-2049-9C5A-5809845B9AF0}" type="datetimeFigureOut">
              <a:rPr lang="en-US" smtClean="0"/>
              <a:t>4/4/16</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780270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B1B674-5F09-2049-9C5A-5809845B9AF0}"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14358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B1B674-5F09-2049-9C5A-5809845B9AF0}" type="datetimeFigureOut">
              <a:rPr lang="en-US" smtClean="0"/>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32381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B1B674-5F09-2049-9C5A-5809845B9AF0}" type="datetimeFigureOut">
              <a:rPr lang="en-US" smtClean="0"/>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6924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1B674-5F09-2049-9C5A-5809845B9AF0}" type="datetimeFigureOut">
              <a:rPr lang="en-US" smtClean="0"/>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46BA6-5B92-404B-A71F-0D6E87AB6F77}" type="slidenum">
              <a:rPr lang="en-US" smtClean="0"/>
              <a:t>‹#›</a:t>
            </a:fld>
            <a:endParaRPr lang="en-US"/>
          </a:p>
        </p:txBody>
      </p:sp>
    </p:spTree>
    <p:extLst>
      <p:ext uri="{BB962C8B-B14F-4D97-AF65-F5344CB8AC3E}">
        <p14:creationId xmlns:p14="http://schemas.microsoft.com/office/powerpoint/2010/main" val="60107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BB1B674-5F09-2049-9C5A-5809845B9AF0}" type="datetimeFigureOut">
              <a:rPr lang="en-US" smtClean="0"/>
              <a:t>4/4/16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3C46BA6-5B92-404B-A71F-0D6E87AB6F7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93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BB1B674-5F09-2049-9C5A-5809845B9AF0}" type="datetimeFigureOut">
              <a:rPr lang="en-US" smtClean="0"/>
              <a:t>4/4/16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3C46BA6-5B92-404B-A71F-0D6E87AB6F7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287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B1B674-5F09-2049-9C5A-5809845B9AF0}" type="datetimeFigureOut">
              <a:rPr lang="en-US" smtClean="0"/>
              <a:t>4/4/16</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3C46BA6-5B92-404B-A71F-0D6E87AB6F77}" type="slidenum">
              <a:rPr lang="en-US" smtClean="0"/>
              <a:t>‹#›</a:t>
            </a:fld>
            <a:endParaRPr lang="en-US"/>
          </a:p>
        </p:txBody>
      </p:sp>
    </p:spTree>
    <p:extLst>
      <p:ext uri="{BB962C8B-B14F-4D97-AF65-F5344CB8AC3E}">
        <p14:creationId xmlns:p14="http://schemas.microsoft.com/office/powerpoint/2010/main" val="209101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istoricacanada.ca/content/heritage-minutes/flags?media_type=41&amp;media_category=29" TargetMode="Externa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ndmup.com/#m:g10B2eZeCnqIyFETjZ6VGhYTnpNYW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895705"/>
            <a:ext cx="9068586" cy="3165497"/>
          </a:xfrm>
        </p:spPr>
        <p:txBody>
          <a:bodyPr/>
          <a:lstStyle/>
          <a:p>
            <a:r>
              <a:rPr lang="en-US" sz="4000" dirty="0"/>
              <a:t>Communities in Canada </a:t>
            </a:r>
            <a:r>
              <a:rPr lang="en-US" sz="4000" dirty="0" smtClean="0"/>
              <a:t/>
            </a:r>
            <a:br>
              <a:rPr lang="en-US" sz="4000" dirty="0" smtClean="0"/>
            </a:br>
            <a:r>
              <a:rPr lang="en-US" sz="4000" dirty="0" smtClean="0"/>
              <a:t>Past </a:t>
            </a:r>
            <a:r>
              <a:rPr lang="en-US" sz="4000" dirty="0"/>
              <a:t>and </a:t>
            </a:r>
            <a:r>
              <a:rPr lang="en-US" sz="4000" dirty="0" smtClean="0"/>
              <a:t>Present</a:t>
            </a:r>
            <a:br>
              <a:rPr lang="en-US" sz="4000" dirty="0" smtClean="0"/>
            </a:br>
            <a:r>
              <a:rPr lang="en-US" sz="4000" dirty="0" smtClean="0"/>
              <a:t/>
            </a:r>
            <a:br>
              <a:rPr lang="en-US" sz="4000" dirty="0" smtClean="0"/>
            </a:br>
            <a:r>
              <a:rPr lang="en-US" sz="4000" dirty="0" smtClean="0"/>
              <a:t>New </a:t>
            </a:r>
            <a:r>
              <a:rPr lang="en-US" sz="4000" dirty="0"/>
              <a:t>France and British </a:t>
            </a:r>
            <a:r>
              <a:rPr lang="en-US" sz="4000" dirty="0" smtClean="0"/>
              <a:t/>
            </a:r>
            <a:br>
              <a:rPr lang="en-US" sz="4000" dirty="0" smtClean="0"/>
            </a:br>
            <a:r>
              <a:rPr lang="en-US" sz="4000" dirty="0" smtClean="0"/>
              <a:t>North </a:t>
            </a:r>
            <a:r>
              <a:rPr lang="en-US" sz="4000" dirty="0"/>
              <a:t>America </a:t>
            </a:r>
          </a:p>
        </p:txBody>
      </p:sp>
      <p:sp>
        <p:nvSpPr>
          <p:cNvPr id="3" name="Subtitle 2"/>
          <p:cNvSpPr>
            <a:spLocks noGrp="1"/>
          </p:cNvSpPr>
          <p:nvPr>
            <p:ph type="subTitle" idx="1"/>
          </p:nvPr>
        </p:nvSpPr>
        <p:spPr>
          <a:xfrm>
            <a:off x="1562100" y="5105805"/>
            <a:ext cx="9070848" cy="457201"/>
          </a:xfrm>
        </p:spPr>
        <p:txBody>
          <a:bodyPr/>
          <a:lstStyle/>
          <a:p>
            <a:r>
              <a:rPr lang="en-US" dirty="0" smtClean="0"/>
              <a:t>April 4</a:t>
            </a:r>
          </a:p>
          <a:p>
            <a:endParaRPr lang="en-US" dirty="0"/>
          </a:p>
        </p:txBody>
      </p:sp>
    </p:spTree>
    <p:extLst>
      <p:ext uri="{BB962C8B-B14F-4D97-AF65-F5344CB8AC3E}">
        <p14:creationId xmlns:p14="http://schemas.microsoft.com/office/powerpoint/2010/main" val="7984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Canadian - video</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1518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am a Canadian” by Duke Redbird</a:t>
            </a:r>
            <a:endParaRPr lang="en-US" dirty="0"/>
          </a:p>
        </p:txBody>
      </p:sp>
      <p:pic>
        <p:nvPicPr>
          <p:cNvPr id="4" name="Content Placeholder 3"/>
          <p:cNvPicPr>
            <a:picLocks noGrp="1" noChangeAspect="1"/>
          </p:cNvPicPr>
          <p:nvPr>
            <p:ph idx="1"/>
          </p:nvPr>
        </p:nvPicPr>
        <p:blipFill>
          <a:blip r:embed="rId2"/>
          <a:stretch>
            <a:fillRect/>
          </a:stretch>
        </p:blipFill>
        <p:spPr>
          <a:xfrm>
            <a:off x="619759" y="2014194"/>
            <a:ext cx="3862039" cy="4375796"/>
          </a:xfrm>
          <a:prstGeom prst="rect">
            <a:avLst/>
          </a:prstGeom>
        </p:spPr>
      </p:pic>
      <p:sp>
        <p:nvSpPr>
          <p:cNvPr id="5" name="TextBox 4"/>
          <p:cNvSpPr txBox="1"/>
          <p:nvPr/>
        </p:nvSpPr>
        <p:spPr>
          <a:xfrm>
            <a:off x="4836160" y="1910080"/>
            <a:ext cx="6908800" cy="4455066"/>
          </a:xfrm>
          <a:prstGeom prst="rect">
            <a:avLst/>
          </a:prstGeom>
          <a:noFill/>
        </p:spPr>
        <p:txBody>
          <a:bodyPr wrap="square" rtlCol="0">
            <a:spAutoFit/>
          </a:bodyPr>
          <a:lstStyle/>
          <a:p>
            <a:pPr marL="285750" indent="-285750">
              <a:lnSpc>
                <a:spcPct val="150000"/>
              </a:lnSpc>
              <a:buFont typeface="Arial" charset="0"/>
              <a:buChar char="•"/>
            </a:pPr>
            <a:r>
              <a:rPr lang="en-US" sz="2700" dirty="0" smtClean="0"/>
              <a:t>Canadian poet</a:t>
            </a:r>
          </a:p>
          <a:p>
            <a:pPr marL="285750" indent="-285750">
              <a:lnSpc>
                <a:spcPct val="150000"/>
              </a:lnSpc>
              <a:buFont typeface="Arial" charset="0"/>
              <a:buChar char="•"/>
            </a:pPr>
            <a:r>
              <a:rPr lang="en-US" sz="2700" dirty="0" smtClean="0"/>
              <a:t>Journalist, activist, businessman, actor</a:t>
            </a:r>
          </a:p>
          <a:p>
            <a:pPr marL="285750" indent="-285750">
              <a:lnSpc>
                <a:spcPct val="150000"/>
              </a:lnSpc>
              <a:buFont typeface="Arial" charset="0"/>
              <a:buChar char="•"/>
            </a:pPr>
            <a:r>
              <a:rPr lang="en-US" sz="2700" dirty="0" err="1" smtClean="0"/>
              <a:t>Ojibwe</a:t>
            </a:r>
            <a:r>
              <a:rPr lang="en-US" sz="2700" dirty="0" smtClean="0"/>
              <a:t> from the Saugeen First Nation</a:t>
            </a:r>
          </a:p>
          <a:p>
            <a:pPr marL="285750" indent="-285750">
              <a:lnSpc>
                <a:spcPct val="150000"/>
              </a:lnSpc>
              <a:buFont typeface="Arial" charset="0"/>
              <a:buChar char="•"/>
            </a:pPr>
            <a:r>
              <a:rPr lang="en-US" sz="2700" dirty="0" smtClean="0"/>
              <a:t>1970, vice-president of the Native Council of Canada</a:t>
            </a:r>
          </a:p>
          <a:p>
            <a:pPr marL="285750" indent="-285750">
              <a:lnSpc>
                <a:spcPct val="150000"/>
              </a:lnSpc>
              <a:buFont typeface="Arial" charset="0"/>
              <a:buChar char="•"/>
            </a:pPr>
            <a:r>
              <a:rPr lang="en-US" sz="2700" dirty="0" smtClean="0"/>
              <a:t>1970’s, appeared at the Mariposa Folk Festival (Orillia)</a:t>
            </a:r>
            <a:endParaRPr lang="en-US" sz="2700" dirty="0"/>
          </a:p>
        </p:txBody>
      </p:sp>
    </p:spTree>
    <p:extLst>
      <p:ext uri="{BB962C8B-B14F-4D97-AF65-F5344CB8AC3E}">
        <p14:creationId xmlns:p14="http://schemas.microsoft.com/office/powerpoint/2010/main" val="7985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Date Selection</a:t>
            </a:r>
            <a:endParaRPr lang="en-US" dirty="0"/>
          </a:p>
        </p:txBody>
      </p:sp>
      <p:sp>
        <p:nvSpPr>
          <p:cNvPr id="3" name="Content Placeholder 2"/>
          <p:cNvSpPr>
            <a:spLocks noGrp="1"/>
          </p:cNvSpPr>
          <p:nvPr>
            <p:ph idx="1"/>
          </p:nvPr>
        </p:nvSpPr>
        <p:spPr>
          <a:xfrm>
            <a:off x="1066800" y="2103120"/>
            <a:ext cx="10058400" cy="4196080"/>
          </a:xfrm>
        </p:spPr>
        <p:txBody>
          <a:bodyPr>
            <a:normAutofit/>
          </a:bodyPr>
          <a:lstStyle/>
          <a:p>
            <a:r>
              <a:rPr lang="en-US" dirty="0" smtClean="0"/>
              <a:t>Wednesday April 20</a:t>
            </a:r>
          </a:p>
          <a:p>
            <a:pPr marL="617220" lvl="1" indent="-342900">
              <a:buFont typeface="+mj-lt"/>
              <a:buAutoNum type="arabicPeriod"/>
            </a:pPr>
            <a:r>
              <a:rPr lang="en-US" sz="1800" dirty="0" smtClean="0"/>
              <a:t>.</a:t>
            </a:r>
          </a:p>
          <a:p>
            <a:pPr marL="617220" lvl="1" indent="-342900">
              <a:buFont typeface="+mj-lt"/>
              <a:buAutoNum type="arabicPeriod"/>
            </a:pPr>
            <a:r>
              <a:rPr lang="en-US" sz="1800" dirty="0" smtClean="0"/>
              <a:t>.</a:t>
            </a:r>
          </a:p>
          <a:p>
            <a:pPr marL="617220" lvl="1" indent="-342900">
              <a:buFont typeface="+mj-lt"/>
              <a:buAutoNum type="arabicPeriod"/>
            </a:pPr>
            <a:r>
              <a:rPr lang="en-US" sz="1800" dirty="0"/>
              <a:t>.</a:t>
            </a:r>
            <a:endParaRPr lang="en-US" sz="1800" dirty="0" smtClean="0"/>
          </a:p>
          <a:p>
            <a:r>
              <a:rPr lang="en-US" dirty="0" smtClean="0"/>
              <a:t>Thursday April 21</a:t>
            </a:r>
          </a:p>
          <a:p>
            <a:pPr marL="617220" lvl="1" indent="-342900">
              <a:buFont typeface="+mj-lt"/>
              <a:buAutoNum type="arabicPeriod"/>
            </a:pPr>
            <a:r>
              <a:rPr lang="en-US" sz="1800" dirty="0" smtClean="0"/>
              <a:t>.</a:t>
            </a:r>
          </a:p>
          <a:p>
            <a:pPr marL="617220" lvl="1" indent="-342900">
              <a:buFont typeface="+mj-lt"/>
              <a:buAutoNum type="arabicPeriod"/>
            </a:pPr>
            <a:r>
              <a:rPr lang="en-US" sz="1800" dirty="0" smtClean="0"/>
              <a:t>.</a:t>
            </a:r>
          </a:p>
          <a:p>
            <a:pPr marL="617220" lvl="1" indent="-342900">
              <a:buFont typeface="+mj-lt"/>
              <a:buAutoNum type="arabicPeriod"/>
            </a:pPr>
            <a:r>
              <a:rPr lang="en-US" sz="1800" dirty="0" smtClean="0"/>
              <a:t>.</a:t>
            </a:r>
          </a:p>
          <a:p>
            <a:pPr marL="617220" lvl="1" indent="-342900">
              <a:buFont typeface="+mj-lt"/>
              <a:buAutoNum type="arabicPeriod"/>
            </a:pPr>
            <a:r>
              <a:rPr lang="en-US" sz="1800" dirty="0"/>
              <a:t>.</a:t>
            </a:r>
            <a:endParaRPr lang="en-US" sz="1800" dirty="0" smtClean="0"/>
          </a:p>
          <a:p>
            <a:r>
              <a:rPr lang="en-US" dirty="0" smtClean="0"/>
              <a:t>Tuesday April 26</a:t>
            </a:r>
          </a:p>
          <a:p>
            <a:pPr marL="617220" lvl="1" indent="-342900">
              <a:buFont typeface="+mj-lt"/>
              <a:buAutoNum type="arabicPeriod"/>
            </a:pPr>
            <a:r>
              <a:rPr lang="en-US" sz="1800" dirty="0"/>
              <a:t>.</a:t>
            </a:r>
            <a:endParaRPr lang="en-US" sz="1800" dirty="0" smtClean="0"/>
          </a:p>
        </p:txBody>
      </p:sp>
    </p:spTree>
    <p:extLst>
      <p:ext uri="{BB962C8B-B14F-4D97-AF65-F5344CB8AC3E}">
        <p14:creationId xmlns:p14="http://schemas.microsoft.com/office/powerpoint/2010/main" val="200846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Symbols</a:t>
            </a:r>
            <a:endParaRPr lang="en-US" dirty="0"/>
          </a:p>
        </p:txBody>
      </p:sp>
      <p:sp>
        <p:nvSpPr>
          <p:cNvPr id="3" name="Content Placeholder 2"/>
          <p:cNvSpPr>
            <a:spLocks noGrp="1"/>
          </p:cNvSpPr>
          <p:nvPr>
            <p:ph idx="1"/>
          </p:nvPr>
        </p:nvSpPr>
        <p:spPr>
          <a:xfrm>
            <a:off x="535260" y="2103120"/>
            <a:ext cx="5798634" cy="3931920"/>
          </a:xfrm>
        </p:spPr>
        <p:txBody>
          <a:bodyPr/>
          <a:lstStyle/>
          <a:p>
            <a:r>
              <a:rPr lang="en-US" u="sng" dirty="0">
                <a:hlinkClick r:id="rId2"/>
              </a:rPr>
              <a:t>https://www.historicacanada.ca/content/heritage-minutes/flags?media_type=41&amp;media_category=29</a:t>
            </a:r>
            <a:endParaRPr lang="en-US" dirty="0"/>
          </a:p>
          <a:p>
            <a:endParaRPr lang="en-US" dirty="0" smtClean="0"/>
          </a:p>
          <a:p>
            <a:endParaRPr lang="en-US" dirty="0"/>
          </a:p>
          <a:p>
            <a:endParaRPr lang="en-US" dirty="0" smtClean="0"/>
          </a:p>
          <a:p>
            <a:endParaRPr lang="en-US" dirty="0" smtClean="0"/>
          </a:p>
          <a:p>
            <a:r>
              <a:rPr lang="en-US" sz="2800" dirty="0" smtClean="0"/>
              <a:t>What does our flag represent?</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20" y="2990077"/>
            <a:ext cx="5119958" cy="3400569"/>
          </a:xfrm>
          <a:prstGeom prst="rect">
            <a:avLst/>
          </a:prstGeom>
        </p:spPr>
      </p:pic>
    </p:spTree>
    <p:extLst>
      <p:ext uri="{BB962C8B-B14F-4D97-AF65-F5344CB8AC3E}">
        <p14:creationId xmlns:p14="http://schemas.microsoft.com/office/powerpoint/2010/main" val="13140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Placemat Activity</a:t>
            </a:r>
            <a:endParaRPr lang="en-US" dirty="0"/>
          </a:p>
        </p:txBody>
      </p:sp>
      <p:sp>
        <p:nvSpPr>
          <p:cNvPr id="3" name="Content Placeholder 2"/>
          <p:cNvSpPr>
            <a:spLocks noGrp="1"/>
          </p:cNvSpPr>
          <p:nvPr>
            <p:ph idx="1"/>
          </p:nvPr>
        </p:nvSpPr>
        <p:spPr/>
        <p:txBody>
          <a:bodyPr>
            <a:normAutofit/>
          </a:bodyPr>
          <a:lstStyle/>
          <a:p>
            <a:r>
              <a:rPr lang="en-US" sz="2400" dirty="0" smtClean="0"/>
              <a:t>What symbols, words, and phrases are part of Canada’s identity?</a:t>
            </a:r>
            <a:endParaRPr lang="en-US" sz="2400" dirty="0"/>
          </a:p>
        </p:txBody>
      </p:sp>
      <p:pic>
        <p:nvPicPr>
          <p:cNvPr id="4" name="Picture 3"/>
          <p:cNvPicPr>
            <a:picLocks noChangeAspect="1"/>
          </p:cNvPicPr>
          <p:nvPr/>
        </p:nvPicPr>
        <p:blipFill>
          <a:blip r:embed="rId2"/>
          <a:stretch>
            <a:fillRect/>
          </a:stretch>
        </p:blipFill>
        <p:spPr>
          <a:xfrm>
            <a:off x="3608070" y="2980152"/>
            <a:ext cx="4975860" cy="3317240"/>
          </a:xfrm>
          <a:prstGeom prst="rect">
            <a:avLst/>
          </a:prstGeom>
        </p:spPr>
      </p:pic>
    </p:spTree>
    <p:extLst>
      <p:ext uri="{BB962C8B-B14F-4D97-AF65-F5344CB8AC3E}">
        <p14:creationId xmlns:p14="http://schemas.microsoft.com/office/powerpoint/2010/main" val="85534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7 Inquiry Project</a:t>
            </a:r>
            <a:endParaRPr lang="en-US" dirty="0"/>
          </a:p>
        </p:txBody>
      </p:sp>
      <p:sp>
        <p:nvSpPr>
          <p:cNvPr id="3" name="Content Placeholder 2"/>
          <p:cNvSpPr>
            <a:spLocks noGrp="1"/>
          </p:cNvSpPr>
          <p:nvPr>
            <p:ph idx="1"/>
          </p:nvPr>
        </p:nvSpPr>
        <p:spPr/>
        <p:txBody>
          <a:bodyPr>
            <a:normAutofit fontScale="85000" lnSpcReduction="10000"/>
          </a:bodyPr>
          <a:lstStyle/>
          <a:p>
            <a:pPr lvl="0">
              <a:lnSpc>
                <a:spcPct val="150000"/>
              </a:lnSpc>
            </a:pPr>
            <a:r>
              <a:rPr lang="en-CA" sz="3200" dirty="0"/>
              <a:t>5-10 minute </a:t>
            </a:r>
            <a:r>
              <a:rPr lang="en-CA" sz="3200" dirty="0" smtClean="0"/>
              <a:t>Google Slides </a:t>
            </a:r>
            <a:r>
              <a:rPr lang="en-CA" sz="3200" dirty="0"/>
              <a:t>presentation</a:t>
            </a:r>
            <a:endParaRPr lang="en-US" sz="3200" dirty="0"/>
          </a:p>
          <a:p>
            <a:pPr lvl="0">
              <a:lnSpc>
                <a:spcPct val="150000"/>
              </a:lnSpc>
            </a:pPr>
            <a:r>
              <a:rPr lang="en-US" sz="3200" dirty="0" smtClean="0"/>
              <a:t>Explain: who, what, when, where, why, and how</a:t>
            </a:r>
            <a:endParaRPr lang="en-US" sz="3200" dirty="0"/>
          </a:p>
          <a:p>
            <a:pPr lvl="0">
              <a:lnSpc>
                <a:spcPct val="150000"/>
              </a:lnSpc>
            </a:pPr>
            <a:r>
              <a:rPr lang="en-CA" sz="3200" dirty="0" smtClean="0"/>
              <a:t>Explain the Historical </a:t>
            </a:r>
            <a:r>
              <a:rPr lang="en-CA" sz="3200" dirty="0"/>
              <a:t>Perspective of </a:t>
            </a:r>
            <a:r>
              <a:rPr lang="en-CA" sz="3200" dirty="0" smtClean="0"/>
              <a:t>the British</a:t>
            </a:r>
            <a:r>
              <a:rPr lang="en-CA" sz="3200" dirty="0"/>
              <a:t>, French, and First Nations</a:t>
            </a:r>
            <a:endParaRPr lang="en-US" sz="3200" dirty="0"/>
          </a:p>
          <a:p>
            <a:pPr>
              <a:lnSpc>
                <a:spcPct val="150000"/>
              </a:lnSpc>
            </a:pPr>
            <a:r>
              <a:rPr lang="en-US" sz="3200" dirty="0" smtClean="0"/>
              <a:t>Analyze </a:t>
            </a:r>
            <a:r>
              <a:rPr lang="en-US" sz="3200" dirty="0"/>
              <a:t>the </a:t>
            </a:r>
            <a:r>
              <a:rPr lang="en-US" sz="3200" dirty="0" smtClean="0"/>
              <a:t>significance </a:t>
            </a:r>
            <a:r>
              <a:rPr lang="en-US" sz="3200" dirty="0"/>
              <a:t>of this </a:t>
            </a:r>
            <a:r>
              <a:rPr lang="en-US" sz="3200" dirty="0" smtClean="0"/>
              <a:t>event </a:t>
            </a:r>
            <a:r>
              <a:rPr lang="en-US" sz="3200" dirty="0"/>
              <a:t>in Canada during this time period </a:t>
            </a:r>
          </a:p>
        </p:txBody>
      </p:sp>
    </p:spTree>
    <p:extLst>
      <p:ext uri="{BB962C8B-B14F-4D97-AF65-F5344CB8AC3E}">
        <p14:creationId xmlns:p14="http://schemas.microsoft.com/office/powerpoint/2010/main" val="88963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Selection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859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Identity Mind Map</a:t>
            </a:r>
            <a:endParaRPr lang="en-US" dirty="0"/>
          </a:p>
        </p:txBody>
      </p:sp>
      <p:sp>
        <p:nvSpPr>
          <p:cNvPr id="3" name="Content Placeholder 2"/>
          <p:cNvSpPr>
            <a:spLocks noGrp="1"/>
          </p:cNvSpPr>
          <p:nvPr>
            <p:ph idx="1"/>
          </p:nvPr>
        </p:nvSpPr>
        <p:spPr/>
        <p:txBody>
          <a:bodyPr/>
          <a:lstStyle/>
          <a:p>
            <a:r>
              <a:rPr lang="en-US" dirty="0">
                <a:hlinkClick r:id="rId2"/>
              </a:rPr>
              <a:t>https://www.mindmup.com/#</a:t>
            </a:r>
            <a:r>
              <a:rPr lang="en-US" dirty="0" smtClean="0">
                <a:hlinkClick r:id="rId2"/>
              </a:rPr>
              <a:t>m:g10B2eZeCnqIyFETjZ6VGhYTnpNYW8</a:t>
            </a:r>
            <a:endParaRPr lang="en-US" dirty="0" smtClean="0"/>
          </a:p>
          <a:p>
            <a:endParaRPr lang="en-US" dirty="0"/>
          </a:p>
        </p:txBody>
      </p:sp>
    </p:spTree>
    <p:extLst>
      <p:ext uri="{BB962C8B-B14F-4D97-AF65-F5344CB8AC3E}">
        <p14:creationId xmlns:p14="http://schemas.microsoft.com/office/powerpoint/2010/main" val="1500696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All-Canadian Boys or Girls</a:t>
            </a:r>
            <a:endParaRPr lang="en-US" dirty="0"/>
          </a:p>
        </p:txBody>
      </p:sp>
      <p:sp>
        <p:nvSpPr>
          <p:cNvPr id="3" name="Content Placeholder 2"/>
          <p:cNvSpPr>
            <a:spLocks noGrp="1"/>
          </p:cNvSpPr>
          <p:nvPr>
            <p:ph idx="1"/>
          </p:nvPr>
        </p:nvSpPr>
        <p:spPr>
          <a:xfrm>
            <a:off x="4903076" y="1898162"/>
            <a:ext cx="6222124" cy="4297680"/>
          </a:xfrm>
        </p:spPr>
        <p:txBody>
          <a:bodyPr>
            <a:normAutofit lnSpcReduction="10000"/>
          </a:bodyPr>
          <a:lstStyle/>
          <a:p>
            <a:pPr marL="0" indent="0">
              <a:buNone/>
            </a:pPr>
            <a:r>
              <a:rPr lang="en-CA" i="1" dirty="0" smtClean="0"/>
              <a:t>“Uniformity </a:t>
            </a:r>
            <a:r>
              <a:rPr lang="en-CA" i="1" dirty="0"/>
              <a:t>is neither desirable nor possible in a country the size of Canada. We should not even be able to agree upon the kind of Canadian to choose as a model, </a:t>
            </a:r>
            <a:r>
              <a:rPr lang="en-CA" i="1" dirty="0" smtClean="0"/>
              <a:t>let </a:t>
            </a:r>
            <a:r>
              <a:rPr lang="en-CA" i="1" dirty="0"/>
              <a:t>alone persuade most people to emulate it. There are few policies potentially more disastrous for Canada than to tell all Canadians that they must be alike. There is no such thing as a model or ideal Canadian. What could be more absurd than the concept of an “all-Canadian” boy or girl? A society which emphasizes uniformity is one which creates intolerance and hate. A society which eulogizes the average citizen is one which breeds mediocrity. What the world should be seeking, and what in Canada we must continue to cherish, are not concepts of uniformity but human values: compassion, love, and understanding</a:t>
            </a:r>
            <a:r>
              <a:rPr lang="en-CA" i="1" dirty="0" smtClean="0"/>
              <a: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79599"/>
            <a:ext cx="3232009" cy="4155441"/>
          </a:xfrm>
          <a:prstGeom prst="rect">
            <a:avLst/>
          </a:prstGeom>
        </p:spPr>
      </p:pic>
    </p:spTree>
    <p:extLst>
      <p:ext uri="{BB962C8B-B14F-4D97-AF65-F5344CB8AC3E}">
        <p14:creationId xmlns:p14="http://schemas.microsoft.com/office/powerpoint/2010/main" val="118942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1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895705"/>
            <a:ext cx="9068586" cy="3165497"/>
          </a:xfrm>
        </p:spPr>
        <p:txBody>
          <a:bodyPr/>
          <a:lstStyle/>
          <a:p>
            <a:r>
              <a:rPr lang="en-US" sz="4000" dirty="0"/>
              <a:t>Communities in Canada </a:t>
            </a:r>
            <a:r>
              <a:rPr lang="en-US" sz="4000" dirty="0" smtClean="0"/>
              <a:t/>
            </a:r>
            <a:br>
              <a:rPr lang="en-US" sz="4000" dirty="0" smtClean="0"/>
            </a:br>
            <a:r>
              <a:rPr lang="en-US" sz="4000" dirty="0" smtClean="0"/>
              <a:t>Past </a:t>
            </a:r>
            <a:r>
              <a:rPr lang="en-US" sz="4000" dirty="0"/>
              <a:t>and </a:t>
            </a:r>
            <a:r>
              <a:rPr lang="en-US" sz="4000" dirty="0" smtClean="0"/>
              <a:t>Present</a:t>
            </a:r>
            <a:br>
              <a:rPr lang="en-US" sz="4000" dirty="0" smtClean="0"/>
            </a:br>
            <a:r>
              <a:rPr lang="en-US" sz="4000" dirty="0" smtClean="0"/>
              <a:t/>
            </a:r>
            <a:br>
              <a:rPr lang="en-US" sz="4000" dirty="0" smtClean="0"/>
            </a:br>
            <a:r>
              <a:rPr lang="en-US" sz="4000" dirty="0" smtClean="0"/>
              <a:t>New </a:t>
            </a:r>
            <a:r>
              <a:rPr lang="en-US" sz="4000" dirty="0"/>
              <a:t>France and British </a:t>
            </a:r>
            <a:r>
              <a:rPr lang="en-US" sz="4000" dirty="0" smtClean="0"/>
              <a:t/>
            </a:r>
            <a:br>
              <a:rPr lang="en-US" sz="4000" dirty="0" smtClean="0"/>
            </a:br>
            <a:r>
              <a:rPr lang="en-US" sz="4000" dirty="0" smtClean="0"/>
              <a:t>North </a:t>
            </a:r>
            <a:r>
              <a:rPr lang="en-US" sz="4000" dirty="0"/>
              <a:t>America </a:t>
            </a:r>
          </a:p>
        </p:txBody>
      </p:sp>
      <p:sp>
        <p:nvSpPr>
          <p:cNvPr id="3" name="Subtitle 2"/>
          <p:cNvSpPr>
            <a:spLocks noGrp="1"/>
          </p:cNvSpPr>
          <p:nvPr>
            <p:ph type="subTitle" idx="1"/>
          </p:nvPr>
        </p:nvSpPr>
        <p:spPr>
          <a:xfrm>
            <a:off x="1562100" y="5105805"/>
            <a:ext cx="9070848" cy="457201"/>
          </a:xfrm>
        </p:spPr>
        <p:txBody>
          <a:bodyPr/>
          <a:lstStyle/>
          <a:p>
            <a:r>
              <a:rPr lang="en-US" dirty="0" smtClean="0"/>
              <a:t>April </a:t>
            </a:r>
            <a:r>
              <a:rPr lang="en-US" dirty="0" smtClean="0"/>
              <a:t>5</a:t>
            </a:r>
            <a:endParaRPr lang="en-US" dirty="0" smtClean="0"/>
          </a:p>
          <a:p>
            <a:endParaRPr lang="en-US" dirty="0"/>
          </a:p>
        </p:txBody>
      </p:sp>
    </p:spTree>
    <p:extLst>
      <p:ext uri="{BB962C8B-B14F-4D97-AF65-F5344CB8AC3E}">
        <p14:creationId xmlns:p14="http://schemas.microsoft.com/office/powerpoint/2010/main" val="959258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205</TotalTime>
  <Words>320</Words>
  <Application>Microsoft Macintosh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Garamond</vt:lpstr>
      <vt:lpstr>Arial</vt:lpstr>
      <vt:lpstr>Savon</vt:lpstr>
      <vt:lpstr>Communities in Canada  Past and Present  New France and British  North America </vt:lpstr>
      <vt:lpstr>Canadian Symbols</vt:lpstr>
      <vt:lpstr>Placemat Activity</vt:lpstr>
      <vt:lpstr>Grade 7 Inquiry Project</vt:lpstr>
      <vt:lpstr>Topic Selection</vt:lpstr>
      <vt:lpstr>Canadian Identity Mind Map</vt:lpstr>
      <vt:lpstr>No All-Canadian Boys or Girls</vt:lpstr>
      <vt:lpstr>PowerPoint Presentation</vt:lpstr>
      <vt:lpstr>Communities in Canada  Past and Present  New France and British  North America </vt:lpstr>
      <vt:lpstr>I am Canadian - video</vt:lpstr>
      <vt:lpstr>“I am a Canadian” by Duke Redbird</vt:lpstr>
      <vt:lpstr>Presentation Date Selection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in Canada  Past and Present  New France and British  North America </dc:title>
  <dc:creator>Jacqueline Boehme</dc:creator>
  <cp:lastModifiedBy>Jacqueline Boehme</cp:lastModifiedBy>
  <cp:revision>7</cp:revision>
  <dcterms:created xsi:type="dcterms:W3CDTF">2016-04-04T02:14:54Z</dcterms:created>
  <dcterms:modified xsi:type="dcterms:W3CDTF">2016-04-04T17:39:33Z</dcterms:modified>
</cp:coreProperties>
</file>