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58"/>
  </p:notesMasterIdLst>
  <p:sldIdLst>
    <p:sldId id="256" r:id="rId2"/>
    <p:sldId id="257" r:id="rId3"/>
    <p:sldId id="258" r:id="rId4"/>
    <p:sldId id="260" r:id="rId5"/>
    <p:sldId id="259" r:id="rId6"/>
    <p:sldId id="261" r:id="rId7"/>
    <p:sldId id="271" r:id="rId8"/>
    <p:sldId id="284" r:id="rId9"/>
    <p:sldId id="262" r:id="rId10"/>
    <p:sldId id="288" r:id="rId11"/>
    <p:sldId id="263" r:id="rId12"/>
    <p:sldId id="281" r:id="rId13"/>
    <p:sldId id="290" r:id="rId14"/>
    <p:sldId id="265" r:id="rId15"/>
    <p:sldId id="267" r:id="rId16"/>
    <p:sldId id="266" r:id="rId17"/>
    <p:sldId id="268" r:id="rId18"/>
    <p:sldId id="269" r:id="rId19"/>
    <p:sldId id="270" r:id="rId20"/>
    <p:sldId id="285" r:id="rId21"/>
    <p:sldId id="273" r:id="rId22"/>
    <p:sldId id="274" r:id="rId23"/>
    <p:sldId id="282" r:id="rId24"/>
    <p:sldId id="289" r:id="rId25"/>
    <p:sldId id="296" r:id="rId26"/>
    <p:sldId id="277" r:id="rId27"/>
    <p:sldId id="279" r:id="rId28"/>
    <p:sldId id="278" r:id="rId29"/>
    <p:sldId id="293" r:id="rId30"/>
    <p:sldId id="294" r:id="rId31"/>
    <p:sldId id="295" r:id="rId32"/>
    <p:sldId id="272" r:id="rId33"/>
    <p:sldId id="280" r:id="rId34"/>
    <p:sldId id="286" r:id="rId35"/>
    <p:sldId id="275" r:id="rId36"/>
    <p:sldId id="291" r:id="rId37"/>
    <p:sldId id="292" r:id="rId38"/>
    <p:sldId id="276" r:id="rId39"/>
    <p:sldId id="283" r:id="rId40"/>
    <p:sldId id="287" r:id="rId41"/>
    <p:sldId id="297" r:id="rId42"/>
    <p:sldId id="299" r:id="rId43"/>
    <p:sldId id="300" r:id="rId44"/>
    <p:sldId id="303" r:id="rId45"/>
    <p:sldId id="301" r:id="rId46"/>
    <p:sldId id="302" r:id="rId47"/>
    <p:sldId id="304" r:id="rId48"/>
    <p:sldId id="305" r:id="rId49"/>
    <p:sldId id="298" r:id="rId50"/>
    <p:sldId id="307" r:id="rId51"/>
    <p:sldId id="308" r:id="rId52"/>
    <p:sldId id="310" r:id="rId53"/>
    <p:sldId id="309" r:id="rId54"/>
    <p:sldId id="311" r:id="rId55"/>
    <p:sldId id="312" r:id="rId56"/>
    <p:sldId id="306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7"/>
    <p:restoredTop sz="86727"/>
  </p:normalViewPr>
  <p:slideViewPr>
    <p:cSldViewPr snapToGrid="0" snapToObjects="1">
      <p:cViewPr>
        <p:scale>
          <a:sx n="90" d="100"/>
          <a:sy n="90" d="100"/>
        </p:scale>
        <p:origin x="-12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40995-8128-B544-BE97-F79C5792A60F}" type="datetimeFigureOut">
              <a:rPr lang="en-US" smtClean="0"/>
              <a:t>4/4/16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92099-FB29-1B44-9C4A-E1C3B743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</a:t>
            </a:r>
            <a:r>
              <a:rPr lang="en-US" baseline="0" dirty="0" smtClean="0"/>
              <a:t> set-up</a:t>
            </a:r>
          </a:p>
          <a:p>
            <a:r>
              <a:rPr lang="en-US" baseline="0" dirty="0" smtClean="0"/>
              <a:t>Responses to </a:t>
            </a:r>
            <a:r>
              <a:rPr lang="en-US" baseline="0" dirty="0" err="1" smtClean="0"/>
              <a:t>eachother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2099-FB29-1B44-9C4A-E1C3B743E9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1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2099-FB29-1B44-9C4A-E1C3B743E9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5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4/4/16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4/4/16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hyperlink" Target="https://www.youtube.com/watch?v=EgydkfnUEi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oMTjrrt2wA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VK9ZV-AinA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_AG6js-KheQ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Literature Circles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29,2016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050" y="908904"/>
            <a:ext cx="6325203" cy="5571263"/>
          </a:xfrm>
        </p:spPr>
      </p:pic>
      <p:sp>
        <p:nvSpPr>
          <p:cNvPr id="3" name="TextBox 2"/>
          <p:cNvSpPr txBox="1"/>
          <p:nvPr/>
        </p:nvSpPr>
        <p:spPr>
          <a:xfrm>
            <a:off x="3318933" y="419438"/>
            <a:ext cx="5721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www.youtube.com/watch?v=EgydkfnUEi8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Two: Captain Connector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257" y="2014194"/>
            <a:ext cx="2897976" cy="3932237"/>
          </a:xfrm>
        </p:spPr>
      </p:pic>
      <p:sp>
        <p:nvSpPr>
          <p:cNvPr id="6" name="TextBox 5"/>
          <p:cNvSpPr txBox="1"/>
          <p:nvPr/>
        </p:nvSpPr>
        <p:spPr>
          <a:xfrm>
            <a:off x="1066800" y="2165684"/>
            <a:ext cx="730717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 smtClean="0"/>
              <a:t>Captain </a:t>
            </a:r>
            <a:r>
              <a:rPr lang="en-US" sz="2800" dirty="0"/>
              <a:t>Connector’s job is to </a:t>
            </a:r>
            <a:r>
              <a:rPr lang="en-US" sz="2800" b="1" i="1" dirty="0"/>
              <a:t>relate</a:t>
            </a:r>
            <a:r>
              <a:rPr lang="en-US" sz="2800" dirty="0"/>
              <a:t> the text to other experiences in text (others books), real life (home, school, conversations, trips), or other subjects (science, social studies, math</a:t>
            </a:r>
            <a:r>
              <a:rPr lang="en-US" sz="2800" dirty="0" smtClean="0"/>
              <a:t>).</a:t>
            </a:r>
          </a:p>
          <a:p>
            <a:endParaRPr lang="en-US" sz="2800" dirty="0"/>
          </a:p>
          <a:p>
            <a:r>
              <a:rPr lang="en-US" sz="2800" dirty="0"/>
              <a:t>“This reminds me of… This makes me feel… This is the same as”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Success Criteria for the Captain Connector Role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i="1" dirty="0"/>
              <a:t>How will I </a:t>
            </a:r>
            <a:r>
              <a:rPr lang="en-US" sz="3500" b="1" i="1" dirty="0" smtClean="0"/>
              <a:t>know </a:t>
            </a:r>
            <a:r>
              <a:rPr lang="en-US" sz="3500" b="1" i="1" dirty="0"/>
              <a:t>I </a:t>
            </a:r>
            <a:r>
              <a:rPr lang="en-US" sz="3500" b="1" i="1" dirty="0" smtClean="0"/>
              <a:t>have completed my role?</a:t>
            </a:r>
          </a:p>
          <a:p>
            <a:r>
              <a:rPr lang="en-US" sz="3500" dirty="0" smtClean="0"/>
              <a:t>I can make text to </a:t>
            </a:r>
            <a:r>
              <a:rPr lang="en-US" sz="3500" u="sng" dirty="0" smtClean="0"/>
              <a:t>text</a:t>
            </a:r>
            <a:r>
              <a:rPr lang="en-US" sz="3500" dirty="0" smtClean="0"/>
              <a:t> connections</a:t>
            </a:r>
          </a:p>
          <a:p>
            <a:r>
              <a:rPr lang="en-US" sz="3500" dirty="0" smtClean="0"/>
              <a:t>I can make text to </a:t>
            </a:r>
            <a:r>
              <a:rPr lang="en-US" sz="3500" u="sng" dirty="0" smtClean="0"/>
              <a:t>self</a:t>
            </a:r>
            <a:r>
              <a:rPr lang="en-US" sz="3500" dirty="0" smtClean="0"/>
              <a:t> connections</a:t>
            </a:r>
          </a:p>
          <a:p>
            <a:r>
              <a:rPr lang="en-US" sz="3500" dirty="0" smtClean="0"/>
              <a:t>I can make text to </a:t>
            </a:r>
            <a:r>
              <a:rPr lang="en-US" sz="3500" u="sng" dirty="0" smtClean="0"/>
              <a:t>world </a:t>
            </a:r>
            <a:r>
              <a:rPr lang="en-US" sz="3500" dirty="0" smtClean="0"/>
              <a:t>connections</a:t>
            </a:r>
          </a:p>
          <a:p>
            <a:r>
              <a:rPr lang="en-US" sz="3500" dirty="0" smtClean="0"/>
              <a:t>I can justify my connections</a:t>
            </a:r>
          </a:p>
        </p:txBody>
      </p:sp>
    </p:spTree>
    <p:extLst>
      <p:ext uri="{BB962C8B-B14F-4D97-AF65-F5344CB8AC3E}">
        <p14:creationId xmlns:p14="http://schemas.microsoft.com/office/powerpoint/2010/main" val="7491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Rough copies of each to be done in your journals.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Good copies to be done on the 8-Box paper.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Success Criteria</a:t>
            </a:r>
          </a:p>
          <a:p>
            <a:pPr>
              <a:spcBef>
                <a:spcPts val="0"/>
              </a:spcBef>
              <a:buClrTx/>
            </a:pPr>
            <a:r>
              <a:rPr lang="en-US" sz="2400" dirty="0" smtClean="0"/>
              <a:t>I can complete all sections </a:t>
            </a:r>
          </a:p>
          <a:p>
            <a:pPr>
              <a:spcBef>
                <a:spcPts val="0"/>
              </a:spcBef>
              <a:buClrTx/>
            </a:pPr>
            <a:r>
              <a:rPr lang="en-US" sz="2400" dirty="0" smtClean="0"/>
              <a:t>I can make my 8-box neat and visually appealing</a:t>
            </a:r>
          </a:p>
          <a:p>
            <a:pPr>
              <a:spcBef>
                <a:spcPts val="0"/>
              </a:spcBef>
              <a:buClrTx/>
            </a:pPr>
            <a:r>
              <a:rPr lang="en-US" sz="2400" dirty="0" smtClean="0"/>
              <a:t>I can use evidence from the text</a:t>
            </a:r>
          </a:p>
          <a:p>
            <a:pPr>
              <a:spcBef>
                <a:spcPts val="0"/>
              </a:spcBef>
              <a:buClrTx/>
            </a:pPr>
            <a:r>
              <a:rPr lang="en-US" sz="2400" dirty="0" smtClean="0"/>
              <a:t>I can use grammar, punctuation, full sentences, and proper spelling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Novel Study: 8-Box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6" y="1878727"/>
            <a:ext cx="3474967" cy="4548024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1733" y="2103120"/>
            <a:ext cx="767080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aramond" pitchFamily="18" charset="0"/>
              <a:buNone/>
            </a:pPr>
            <a:r>
              <a:rPr lang="en-US" sz="2400" u="sng" dirty="0" smtClean="0"/>
              <a:t>What I know </a:t>
            </a:r>
            <a:r>
              <a:rPr lang="en-US" sz="2400" dirty="0" smtClean="0"/>
              <a:t>+ </a:t>
            </a:r>
            <a:r>
              <a:rPr lang="en-US" sz="2400" u="sng" dirty="0" smtClean="0"/>
              <a:t>Information from the text</a:t>
            </a:r>
          </a:p>
          <a:p>
            <a:pPr marL="0" indent="0" algn="ctr">
              <a:buFont typeface="Garamond" pitchFamily="18" charset="0"/>
              <a:buNone/>
            </a:pPr>
            <a:r>
              <a:rPr lang="en-US" sz="2400" dirty="0" smtClean="0"/>
              <a:t>= </a:t>
            </a:r>
            <a:r>
              <a:rPr lang="en-US" sz="2400" b="1" dirty="0" smtClean="0"/>
              <a:t>my prediction </a:t>
            </a:r>
          </a:p>
          <a:p>
            <a:pPr marL="0" indent="0" algn="ctr">
              <a:buFont typeface="Garamond" pitchFamily="18" charset="0"/>
              <a:buNone/>
            </a:pPr>
            <a:endParaRPr lang="en-US" sz="2400" b="1" dirty="0" smtClean="0"/>
          </a:p>
          <a:p>
            <a:pPr marL="457200" indent="-457200">
              <a:buFont typeface="Garamond" pitchFamily="18" charset="0"/>
              <a:buAutoNum type="arabicPeriod"/>
            </a:pPr>
            <a:r>
              <a:rPr lang="en-US" sz="2800" dirty="0" smtClean="0"/>
              <a:t>Prediction based on the front cover</a:t>
            </a:r>
          </a:p>
          <a:p>
            <a:pPr marL="457200" indent="-457200">
              <a:buFont typeface="Garamond" pitchFamily="18" charset="0"/>
              <a:buAutoNum type="arabicPeriod"/>
            </a:pPr>
            <a:r>
              <a:rPr lang="en-US" sz="2800" dirty="0" smtClean="0"/>
              <a:t>Prediction based on the back cover</a:t>
            </a:r>
          </a:p>
          <a:p>
            <a:pPr marL="457200" indent="-457200">
              <a:buFont typeface="Garamond" pitchFamily="18" charset="0"/>
              <a:buAutoNum type="arabicPeriod"/>
            </a:pPr>
            <a:r>
              <a:rPr lang="en-US" sz="2800" dirty="0" smtClean="0"/>
              <a:t>Prediction based on chapter 1. </a:t>
            </a:r>
          </a:p>
          <a:p>
            <a:pPr marL="457200" indent="-457200">
              <a:buFont typeface="Garamond" pitchFamily="18" charset="0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Prediction later in the 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Persuasive 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30,2016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does it mean to be persuasive?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911013"/>
          </a:xfrm>
        </p:spPr>
        <p:txBody>
          <a:bodyPr/>
          <a:lstStyle/>
          <a:p>
            <a:r>
              <a:rPr lang="en-US" dirty="0" smtClean="0"/>
              <a:t>Try to change someone’s mind</a:t>
            </a:r>
          </a:p>
          <a:p>
            <a:r>
              <a:rPr lang="en-US" dirty="0" smtClean="0"/>
              <a:t>Try to be convincing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3390052"/>
            <a:ext cx="10058400" cy="1198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4000" dirty="0" smtClean="0"/>
              <a:t>Why would someone want to be persuasive? 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4829385"/>
            <a:ext cx="10058400" cy="91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</a:t>
            </a:r>
            <a:r>
              <a:rPr lang="en-US" dirty="0" smtClean="0"/>
              <a:t>o change get something they want</a:t>
            </a:r>
          </a:p>
          <a:p>
            <a:r>
              <a:rPr lang="en-US" dirty="0" smtClean="0"/>
              <a:t>To try to sell something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4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Persuasive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Specific audience</a:t>
            </a:r>
          </a:p>
          <a:p>
            <a:pPr lvl="0"/>
            <a:r>
              <a:rPr lang="en-US" sz="2800" dirty="0"/>
              <a:t>Clear purpose</a:t>
            </a:r>
          </a:p>
          <a:p>
            <a:pPr lvl="0"/>
            <a:r>
              <a:rPr lang="en-US" sz="2800" dirty="0"/>
              <a:t>Supporting reasons</a:t>
            </a:r>
          </a:p>
          <a:p>
            <a:pPr lvl="0"/>
            <a:r>
              <a:rPr lang="en-US" sz="2800" dirty="0"/>
              <a:t>Persuasive word choice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Persuasion: 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</a:t>
            </a:r>
            <a:r>
              <a:rPr lang="en-US" sz="2800" dirty="0" err="1"/>
              <a:t>t.v</a:t>
            </a:r>
            <a:r>
              <a:rPr lang="en-US" sz="2800" dirty="0"/>
              <a:t>. commercials or advertisements have you seen that are persuasive</a:t>
            </a:r>
            <a:r>
              <a:rPr lang="en-US" sz="2800" dirty="0" smtClean="0"/>
              <a:t>?</a:t>
            </a:r>
          </a:p>
          <a:p>
            <a:r>
              <a:rPr lang="en-US" sz="2800" dirty="0"/>
              <a:t>What aspect of those ads made them most effective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Who was the intended audience of the ad?</a:t>
            </a:r>
          </a:p>
          <a:p>
            <a:endParaRPr lang="en-US" sz="2800" dirty="0"/>
          </a:p>
          <a:p>
            <a:r>
              <a:rPr lang="en-US" sz="2800" u="sng" dirty="0">
                <a:hlinkClick r:id="rId2"/>
              </a:rPr>
              <a:t>https://www.youtube.com/watch?v=oMTjrrt2wAI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90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Sketcher’s Ad: 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Who </a:t>
            </a:r>
            <a:r>
              <a:rPr lang="en-US" sz="2800" dirty="0"/>
              <a:t>is the intended audience for this ad</a:t>
            </a:r>
            <a:r>
              <a:rPr lang="en-US" sz="2800" dirty="0" smtClean="0"/>
              <a:t>?”</a:t>
            </a:r>
          </a:p>
          <a:p>
            <a:endParaRPr lang="en-US" sz="2800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is the purpose of this ad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What </a:t>
            </a:r>
            <a:r>
              <a:rPr lang="en-US" sz="2800" dirty="0"/>
              <a:t>are some of the supporting reasons this ad gives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What </a:t>
            </a:r>
            <a:r>
              <a:rPr lang="en-US" sz="2800" dirty="0"/>
              <a:t>are some examples of persuasive words used in this ad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2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Circles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None/>
            </a:pPr>
            <a:endParaRPr lang="en-US" u="sng" dirty="0" smtClean="0">
              <a:hlinkClick r:id="rId2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://www.youtube.com/watch?v=yVK9ZV-AinA</a:t>
            </a:r>
            <a:r>
              <a:rPr lang="en-US" dirty="0"/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8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9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Literature circles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Three: Artful Artist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2165684"/>
            <a:ext cx="73071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Artful Artist’s job is to illustrate/sketch/make a labelled diagram to:</a:t>
            </a:r>
          </a:p>
          <a:p>
            <a:pPr marL="457200" lvl="0" indent="-457200">
              <a:buFont typeface="Arial" charset="0"/>
              <a:buChar char="•"/>
            </a:pPr>
            <a:r>
              <a:rPr lang="en-CA" sz="2800" dirty="0" smtClean="0"/>
              <a:t>Highlight </a:t>
            </a:r>
            <a:r>
              <a:rPr lang="en-CA" sz="2800" dirty="0"/>
              <a:t>part of the text read (</a:t>
            </a:r>
            <a:r>
              <a:rPr lang="en-CA" sz="2800" b="1" i="1" dirty="0"/>
              <a:t>retell </a:t>
            </a:r>
            <a:r>
              <a:rPr lang="en-CA" sz="2800" dirty="0"/>
              <a:t>an interesting part, character, or </a:t>
            </a:r>
            <a:r>
              <a:rPr lang="en-CA" sz="2800" dirty="0" smtClean="0"/>
              <a:t>setting)</a:t>
            </a:r>
            <a:endParaRPr lang="en-US" sz="2800" dirty="0"/>
          </a:p>
          <a:p>
            <a:pPr marL="457200" lvl="0" indent="-457200">
              <a:buFont typeface="Arial" charset="0"/>
              <a:buChar char="•"/>
            </a:pPr>
            <a:r>
              <a:rPr lang="en-US" sz="2800" dirty="0" smtClean="0"/>
              <a:t>Reflect </a:t>
            </a:r>
            <a:r>
              <a:rPr lang="en-US" sz="2800" dirty="0"/>
              <a:t>upon what events might have occurred before the written text OR make a prediction (</a:t>
            </a:r>
            <a:r>
              <a:rPr lang="en-US" sz="2800" b="1" i="1" dirty="0"/>
              <a:t>relate</a:t>
            </a:r>
            <a:r>
              <a:rPr lang="en-US" sz="2800" dirty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12" y="1961095"/>
            <a:ext cx="3284621" cy="43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Success Criteria for the Artful Artist Role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i="1" dirty="0"/>
              <a:t>How will I know I </a:t>
            </a:r>
            <a:r>
              <a:rPr lang="en-US" sz="3500" b="1" i="1" dirty="0" smtClean="0"/>
              <a:t>have completed my role?</a:t>
            </a:r>
            <a:r>
              <a:rPr lang="en-US" sz="3500" b="1" dirty="0" smtClean="0"/>
              <a:t> </a:t>
            </a:r>
          </a:p>
          <a:p>
            <a:r>
              <a:rPr lang="en-US" sz="3500" dirty="0" smtClean="0"/>
              <a:t>I can create an illustration or diagram</a:t>
            </a:r>
          </a:p>
          <a:p>
            <a:r>
              <a:rPr lang="en-US" sz="3500" dirty="0" smtClean="0"/>
              <a:t>I can choose a scene/character/event for better understanding of the text</a:t>
            </a:r>
          </a:p>
          <a:p>
            <a:r>
              <a:rPr lang="en-US" sz="3500" dirty="0" smtClean="0"/>
              <a:t>I can explain the meaning of my picture and the reason for my choice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6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Artful Artist: 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In groups of 3-4 create an illustration or diagram of a scene, character, or event from </a:t>
            </a:r>
            <a:r>
              <a:rPr lang="en-US" sz="3500" i="1" dirty="0" smtClean="0"/>
              <a:t>The Hockey Sweater</a:t>
            </a:r>
          </a:p>
          <a:p>
            <a:r>
              <a:rPr lang="en-US" sz="3500" dirty="0" smtClean="0"/>
              <a:t>Individually, complete the written reflection about your image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6704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Independent Reading, 8-Box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Persuasive 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Persuasive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dirty="0"/>
              <a:t>Specific </a:t>
            </a:r>
            <a:r>
              <a:rPr lang="en-US" sz="2800" b="1" dirty="0" smtClean="0"/>
              <a:t>audience </a:t>
            </a:r>
            <a:r>
              <a:rPr lang="en-US" sz="2800" dirty="0" smtClean="0"/>
              <a:t>– Kids? Parents? Doctors? Families? Elderly? Men? Women? </a:t>
            </a:r>
            <a:endParaRPr lang="en-US" sz="2800" dirty="0"/>
          </a:p>
          <a:p>
            <a:pPr lvl="0"/>
            <a:r>
              <a:rPr lang="en-US" sz="2800" b="1" dirty="0"/>
              <a:t>Clear </a:t>
            </a:r>
            <a:r>
              <a:rPr lang="en-US" sz="2800" b="1" dirty="0" smtClean="0"/>
              <a:t>purpose </a:t>
            </a:r>
            <a:r>
              <a:rPr lang="en-US" sz="2800" dirty="0" smtClean="0"/>
              <a:t>– Selling? Convincing?</a:t>
            </a:r>
            <a:endParaRPr lang="en-US" sz="2800" dirty="0"/>
          </a:p>
          <a:p>
            <a:pPr lvl="0"/>
            <a:r>
              <a:rPr lang="en-US" sz="2800" b="1" dirty="0"/>
              <a:t>Supporting </a:t>
            </a:r>
            <a:r>
              <a:rPr lang="en-US" sz="2800" b="1" dirty="0" smtClean="0"/>
              <a:t>reasons </a:t>
            </a:r>
            <a:r>
              <a:rPr lang="en-US" sz="2800" dirty="0" smtClean="0"/>
              <a:t>– Price? Benefits?</a:t>
            </a:r>
            <a:endParaRPr lang="en-US" sz="2800" b="1" dirty="0"/>
          </a:p>
          <a:p>
            <a:pPr lvl="0"/>
            <a:r>
              <a:rPr lang="en-US" sz="2800" b="1" dirty="0"/>
              <a:t>Persuasive word </a:t>
            </a:r>
            <a:r>
              <a:rPr lang="en-US" sz="2800" b="1" dirty="0" smtClean="0"/>
              <a:t>choice </a:t>
            </a:r>
            <a:r>
              <a:rPr lang="en-US" sz="2800" dirty="0" smtClean="0"/>
              <a:t>– Only! Recommended! New!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3044"/>
            <a:ext cx="10058400" cy="1371600"/>
          </a:xfrm>
        </p:spPr>
        <p:txBody>
          <a:bodyPr/>
          <a:lstStyle/>
          <a:p>
            <a:pPr algn="ctr"/>
            <a:r>
              <a:rPr lang="en-US" dirty="0" smtClean="0"/>
              <a:t>Bandwagon Advertisements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287" y="1295244"/>
            <a:ext cx="6481933" cy="16957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“Everyone has one!”</a:t>
            </a:r>
          </a:p>
          <a:p>
            <a:pPr marL="0" indent="0" algn="ctr">
              <a:buNone/>
            </a:pPr>
            <a:r>
              <a:rPr lang="en-US" sz="4000" dirty="0" smtClean="0"/>
              <a:t>“Everyone is doing it!”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9" y="3179012"/>
            <a:ext cx="4811490" cy="3282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13" y="1240380"/>
            <a:ext cx="4840312" cy="3835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6474" y="5322917"/>
            <a:ext cx="59555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sz="2500" dirty="0"/>
              <a:t>Are best-selling products necessarily better than others?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0840"/>
            <a:ext cx="10058400" cy="1371600"/>
          </a:xfrm>
        </p:spPr>
        <p:txBody>
          <a:bodyPr/>
          <a:lstStyle/>
          <a:p>
            <a:pPr algn="ctr"/>
            <a:r>
              <a:rPr lang="en-US" dirty="0" smtClean="0"/>
              <a:t>Testimonial Advertisements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4720" y="5258244"/>
            <a:ext cx="4163568" cy="987552"/>
          </a:xfrm>
        </p:spPr>
        <p:txBody>
          <a:bodyPr>
            <a:normAutofit/>
          </a:bodyPr>
          <a:lstStyle/>
          <a:p>
            <a:r>
              <a:rPr lang="en-US" sz="2500" dirty="0" smtClean="0"/>
              <a:t>Why do advertisers use famous people in ads?</a:t>
            </a:r>
            <a:r>
              <a:rPr lang="en-US" sz="2500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04" y="1742440"/>
            <a:ext cx="5080000" cy="309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4054782"/>
            <a:ext cx="6314440" cy="2438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049" y="1742440"/>
            <a:ext cx="6053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charset="0"/>
              <a:buChar char="o"/>
            </a:pPr>
            <a:r>
              <a:rPr lang="en-US" sz="3000" dirty="0" smtClean="0"/>
              <a:t>Companies use a spokesperson to sell their product.</a:t>
            </a:r>
          </a:p>
          <a:p>
            <a:pPr marL="457200" indent="-457200">
              <a:buFont typeface="Courier New" charset="0"/>
              <a:buChar char="o"/>
            </a:pPr>
            <a:r>
              <a:rPr lang="en-US" sz="2500" u="sng" dirty="0" smtClean="0"/>
              <a:t>Spokesperson: </a:t>
            </a:r>
            <a:r>
              <a:rPr lang="en-US" sz="2500" dirty="0" smtClean="0"/>
              <a:t>someone who speaks on behalf of others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715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Circles: 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000" dirty="0"/>
              <a:t>What did you notice about the way the students shared, interacted, and behaved while discussing their novels?”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70638"/>
            <a:ext cx="10058400" cy="1371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Glittering Generalities Advertisements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036" y="1605990"/>
            <a:ext cx="6071616" cy="19939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BETTER</a:t>
            </a:r>
            <a:r>
              <a:rPr lang="en-US" sz="2400" dirty="0" smtClean="0"/>
              <a:t> – Better than what?</a:t>
            </a:r>
          </a:p>
          <a:p>
            <a:pPr marL="0" indent="0" algn="ctr">
              <a:buNone/>
            </a:pPr>
            <a:r>
              <a:rPr lang="en-US" sz="2400" b="1" dirty="0" smtClean="0"/>
              <a:t>MORE POWERFUL </a:t>
            </a:r>
            <a:r>
              <a:rPr lang="en-US" sz="2400" dirty="0" smtClean="0"/>
              <a:t>– Compared to what?</a:t>
            </a:r>
          </a:p>
          <a:p>
            <a:pPr marL="0" indent="0" algn="ctr">
              <a:buNone/>
            </a:pPr>
            <a:r>
              <a:rPr lang="en-US" sz="2400" b="1" dirty="0" smtClean="0"/>
              <a:t>NEW, IMPROVED </a:t>
            </a:r>
            <a:r>
              <a:rPr lang="en-US" sz="2400" dirty="0" smtClean="0"/>
              <a:t>– How is it improved?</a:t>
            </a:r>
          </a:p>
          <a:p>
            <a:pPr marL="0" indent="0" algn="ctr">
              <a:buNone/>
            </a:pPr>
            <a:r>
              <a:rPr lang="en-US" sz="2400" b="1" dirty="0" smtClean="0"/>
              <a:t>MOST POPULAR </a:t>
            </a:r>
            <a:r>
              <a:rPr lang="en-US" sz="2400" dirty="0" smtClean="0"/>
              <a:t>– Popular with who?</a:t>
            </a:r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6" y="3581908"/>
            <a:ext cx="5710936" cy="2855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17" y="1204738"/>
            <a:ext cx="3731072" cy="52326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989294"/>
            <a:ext cx="5366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Generality: </a:t>
            </a:r>
            <a:r>
              <a:rPr lang="en-US" sz="2200" dirty="0" smtClean="0"/>
              <a:t>a word that is not specific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7396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34062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smtClean="0"/>
              <a:t>Slogans in Advertisements 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61839"/>
            <a:ext cx="5394960" cy="3330222"/>
          </a:xfrm>
        </p:spPr>
      </p:pic>
      <p:sp>
        <p:nvSpPr>
          <p:cNvPr id="9" name="TextBox 8"/>
          <p:cNvSpPr txBox="1"/>
          <p:nvPr/>
        </p:nvSpPr>
        <p:spPr>
          <a:xfrm>
            <a:off x="731520" y="1116296"/>
            <a:ext cx="10735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/>
              <a:t>Slogan: </a:t>
            </a:r>
            <a:r>
              <a:rPr lang="en-US" sz="2500" dirty="0" smtClean="0"/>
              <a:t>a catchphrase that you identify</a:t>
            </a:r>
          </a:p>
          <a:p>
            <a:r>
              <a:rPr lang="en-US" sz="2500" dirty="0" smtClean="0"/>
              <a:t> with a product or company</a:t>
            </a:r>
            <a:endParaRPr lang="en-US" sz="25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31520" y="1519415"/>
            <a:ext cx="4122781" cy="1742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charset="0"/>
              <a:buChar char="o"/>
            </a:pPr>
            <a:endParaRPr lang="en-US" sz="4000" dirty="0" smtClean="0"/>
          </a:p>
          <a:p>
            <a:r>
              <a:rPr lang="en-US" sz="4000" dirty="0" smtClean="0"/>
              <a:t> Memorable </a:t>
            </a:r>
          </a:p>
          <a:p>
            <a:r>
              <a:rPr lang="en-US" sz="4000" dirty="0" smtClean="0"/>
              <a:t> Positive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8" y="969129"/>
            <a:ext cx="3938016" cy="567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Persuasive Advertisements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What is the product or idea being sold?</a:t>
            </a:r>
          </a:p>
          <a:p>
            <a:r>
              <a:rPr lang="en-US" sz="3000" dirty="0" smtClean="0"/>
              <a:t>Who do you think is the targeted audience?</a:t>
            </a:r>
          </a:p>
          <a:p>
            <a:r>
              <a:rPr lang="en-US" sz="3000" dirty="0" smtClean="0"/>
              <a:t>What techniques </a:t>
            </a:r>
            <a:r>
              <a:rPr lang="en-US" sz="3000" i="1" dirty="0" smtClean="0"/>
              <a:t>(bandwagon, testimonial, glittering generalities, slogans) </a:t>
            </a:r>
            <a:r>
              <a:rPr lang="en-US" sz="3000" dirty="0" smtClean="0"/>
              <a:t>are used to capture the audience’s attention?</a:t>
            </a:r>
          </a:p>
        </p:txBody>
      </p:sp>
    </p:spTree>
    <p:extLst>
      <p:ext uri="{BB962C8B-B14F-4D97-AF65-F5344CB8AC3E}">
        <p14:creationId xmlns:p14="http://schemas.microsoft.com/office/powerpoint/2010/main" val="15197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104" y="2014194"/>
            <a:ext cx="10527792" cy="393192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Choose one advertisement</a:t>
            </a:r>
          </a:p>
          <a:p>
            <a:r>
              <a:rPr lang="en-US" sz="2800" dirty="0" smtClean="0"/>
              <a:t>As a group, create an advertisement for the </a:t>
            </a:r>
            <a:r>
              <a:rPr lang="en-US" sz="2800" b="1" dirty="0" smtClean="0"/>
              <a:t>same product or idea</a:t>
            </a:r>
            <a:r>
              <a:rPr lang="en-US" sz="2800" dirty="0" smtClean="0"/>
              <a:t>, but target it toward a </a:t>
            </a:r>
            <a:r>
              <a:rPr lang="en-US" sz="2800" u="sng" dirty="0" smtClean="0"/>
              <a:t>different audience</a:t>
            </a:r>
          </a:p>
          <a:p>
            <a:endParaRPr lang="en-US" sz="2800" u="sng" dirty="0"/>
          </a:p>
          <a:p>
            <a:pPr marL="0" indent="0">
              <a:buNone/>
            </a:pPr>
            <a:r>
              <a:rPr lang="en-US" sz="2800" dirty="0" smtClean="0"/>
              <a:t>Answer these questions:</a:t>
            </a:r>
          </a:p>
          <a:p>
            <a:r>
              <a:rPr lang="en-US" sz="1900" dirty="0" smtClean="0"/>
              <a:t>What product or idea is being sold?</a:t>
            </a:r>
            <a:endParaRPr lang="en-US" sz="1900" dirty="0"/>
          </a:p>
          <a:p>
            <a:r>
              <a:rPr lang="en-US" sz="1900" dirty="0" smtClean="0"/>
              <a:t>Who is </a:t>
            </a:r>
            <a:r>
              <a:rPr lang="en-US" sz="1900" dirty="0"/>
              <a:t>the targeted audience?</a:t>
            </a:r>
          </a:p>
          <a:p>
            <a:r>
              <a:rPr lang="en-US" sz="1900" dirty="0"/>
              <a:t>What </a:t>
            </a:r>
            <a:r>
              <a:rPr lang="en-US" sz="1900" dirty="0" smtClean="0"/>
              <a:t>techniques </a:t>
            </a:r>
            <a:r>
              <a:rPr lang="en-US" sz="1900" i="1" dirty="0"/>
              <a:t>(bandwagon, testimonial, glittering generalities, slogans)</a:t>
            </a:r>
            <a:r>
              <a:rPr lang="en-US" sz="1900" dirty="0" smtClean="0"/>
              <a:t> did you use to </a:t>
            </a:r>
            <a:r>
              <a:rPr lang="en-US" sz="1900" dirty="0"/>
              <a:t>capture the audience’s attention</a:t>
            </a:r>
            <a:r>
              <a:rPr lang="en-US" sz="1900" dirty="0" smtClean="0"/>
              <a:t>?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8781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Literature circles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Choose one advertisement</a:t>
            </a:r>
          </a:p>
          <a:p>
            <a:r>
              <a:rPr lang="en-US" sz="2800" dirty="0" smtClean="0"/>
              <a:t>As a group, create an advertisement for the </a:t>
            </a:r>
            <a:r>
              <a:rPr lang="en-US" sz="2800" b="1" dirty="0" smtClean="0"/>
              <a:t>same product</a:t>
            </a:r>
            <a:r>
              <a:rPr lang="en-US" sz="2800" dirty="0" smtClean="0"/>
              <a:t>, but target it toward a </a:t>
            </a:r>
            <a:r>
              <a:rPr lang="en-US" sz="2800" u="sng" dirty="0" smtClean="0"/>
              <a:t>different audience</a:t>
            </a:r>
          </a:p>
          <a:p>
            <a:pPr lvl="0"/>
            <a:r>
              <a:rPr lang="en-US" sz="2800" dirty="0" smtClean="0"/>
              <a:t>Keep in mind:</a:t>
            </a:r>
          </a:p>
          <a:p>
            <a:pPr lvl="1"/>
            <a:r>
              <a:rPr lang="en-US" sz="2600" dirty="0" smtClean="0"/>
              <a:t>Specific </a:t>
            </a:r>
            <a:r>
              <a:rPr lang="en-US" sz="2600" dirty="0"/>
              <a:t>audience</a:t>
            </a:r>
          </a:p>
          <a:p>
            <a:pPr lvl="1"/>
            <a:r>
              <a:rPr lang="en-US" sz="2600" dirty="0"/>
              <a:t>Clear purpose</a:t>
            </a:r>
          </a:p>
          <a:p>
            <a:pPr lvl="1"/>
            <a:r>
              <a:rPr lang="en-US" sz="2600" dirty="0"/>
              <a:t>Supporting reasons</a:t>
            </a:r>
          </a:p>
          <a:p>
            <a:pPr lvl="1"/>
            <a:r>
              <a:rPr lang="en-US" sz="2600" dirty="0"/>
              <a:t>Persuasive word choice</a:t>
            </a:r>
          </a:p>
          <a:p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8089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Literature Circles: Predicting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92400"/>
            <a:ext cx="10058400" cy="334264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u="sng" dirty="0"/>
              <a:t>What I know </a:t>
            </a:r>
            <a:r>
              <a:rPr lang="en-US" sz="4000" dirty="0"/>
              <a:t>+ </a:t>
            </a:r>
            <a:r>
              <a:rPr lang="en-US" sz="4000" u="sng" dirty="0"/>
              <a:t>Information from the text</a:t>
            </a:r>
          </a:p>
          <a:p>
            <a:pPr marL="0" indent="0" algn="ctr">
              <a:buNone/>
            </a:pPr>
            <a:r>
              <a:rPr lang="en-US" sz="4000" dirty="0"/>
              <a:t>= </a:t>
            </a:r>
            <a:r>
              <a:rPr lang="en-US" sz="4000" b="1" dirty="0"/>
              <a:t>my prediction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0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Four: Fortune Teller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2014195"/>
            <a:ext cx="6435106" cy="4178058"/>
          </a:xfrm>
        </p:spPr>
        <p:txBody>
          <a:bodyPr>
            <a:noAutofit/>
          </a:bodyPr>
          <a:lstStyle/>
          <a:p>
            <a:r>
              <a:rPr lang="en-US" sz="2800" dirty="0"/>
              <a:t>The Fortune Teller’s job is to make predictions about what will happen next in the story. These predictions should </a:t>
            </a:r>
            <a:r>
              <a:rPr lang="en-US" sz="2800" b="1" i="1" dirty="0"/>
              <a:t>reflect </a:t>
            </a:r>
            <a:r>
              <a:rPr lang="en-US" sz="2800" dirty="0"/>
              <a:t>what has already happened in the story, and include evidence from the text.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1544804"/>
            <a:ext cx="3623293" cy="491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Success Criteria for the Fortune Teller Role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i="1" dirty="0"/>
              <a:t>How will I know I </a:t>
            </a:r>
            <a:r>
              <a:rPr lang="en-US" sz="3500" b="1" i="1" dirty="0" smtClean="0"/>
              <a:t>have completed my role?</a:t>
            </a:r>
            <a:r>
              <a:rPr lang="en-US" sz="3500" b="1" dirty="0" smtClean="0"/>
              <a:t> </a:t>
            </a:r>
          </a:p>
          <a:p>
            <a:pPr>
              <a:buFont typeface="Courier New" charset="0"/>
              <a:buChar char="o"/>
            </a:pPr>
            <a:r>
              <a:rPr lang="en-US" sz="3500" dirty="0"/>
              <a:t> </a:t>
            </a:r>
            <a:r>
              <a:rPr lang="en-US" sz="3500" dirty="0" smtClean="0"/>
              <a:t>I can create 2-3 predictions</a:t>
            </a:r>
          </a:p>
          <a:p>
            <a:pPr>
              <a:buFont typeface="Courier New" charset="0"/>
              <a:buChar char="o"/>
            </a:pPr>
            <a:r>
              <a:rPr lang="en-US" sz="3500" dirty="0" smtClean="0"/>
              <a:t> I can justify my predictions with evidence from the text</a:t>
            </a:r>
          </a:p>
        </p:txBody>
      </p:sp>
    </p:spTree>
    <p:extLst>
      <p:ext uri="{BB962C8B-B14F-4D97-AF65-F5344CB8AC3E}">
        <p14:creationId xmlns:p14="http://schemas.microsoft.com/office/powerpoint/2010/main" val="9944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4323347" cy="39319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Each group will meet 3 times total</a:t>
            </a:r>
          </a:p>
          <a:p>
            <a:r>
              <a:rPr lang="en-US" sz="2400" dirty="0" smtClean="0"/>
              <a:t>There will be 6 members of each group</a:t>
            </a:r>
          </a:p>
          <a:p>
            <a:r>
              <a:rPr lang="en-US" sz="2400" dirty="0" smtClean="0"/>
              <a:t>Each week your roles will change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31" y="192505"/>
            <a:ext cx="5838877" cy="64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Literature circles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</a:t>
            </a:r>
            <a:r>
              <a:rPr lang="en-US" dirty="0" smtClean="0"/>
              <a:t>Five: </a:t>
            </a:r>
            <a:r>
              <a:rPr lang="en-US" dirty="0" smtClean="0"/>
              <a:t>Super Summarizer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2014195"/>
            <a:ext cx="6435106" cy="4178058"/>
          </a:xfrm>
        </p:spPr>
        <p:txBody>
          <a:bodyPr>
            <a:noAutofit/>
          </a:bodyPr>
          <a:lstStyle/>
          <a:p>
            <a:r>
              <a:rPr lang="en-US" sz="2800" dirty="0"/>
              <a:t>The Super Summarizer’s job is to write a brief summary from the text highlighting the main ideas, major events, and/or key concepts that stress the gist of the material read (</a:t>
            </a:r>
            <a:r>
              <a:rPr lang="en-US" sz="2800" b="1" i="1" dirty="0"/>
              <a:t>retell</a:t>
            </a:r>
            <a:r>
              <a:rPr lang="en-US" sz="2800" dirty="0"/>
              <a:t>).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84" y="1719072"/>
            <a:ext cx="3654358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Success Criteria for the Super Summarizer Role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i="1" dirty="0"/>
              <a:t>How will I know I </a:t>
            </a:r>
            <a:r>
              <a:rPr lang="en-US" sz="3500" b="1" i="1" dirty="0" smtClean="0"/>
              <a:t>have completed my role?</a:t>
            </a:r>
            <a:r>
              <a:rPr lang="en-US" sz="3500" b="1" dirty="0" smtClean="0"/>
              <a:t> </a:t>
            </a:r>
          </a:p>
          <a:p>
            <a:pPr>
              <a:buFont typeface="Courier New" charset="0"/>
              <a:buChar char="o"/>
            </a:pPr>
            <a:r>
              <a:rPr lang="en-US" sz="3500" dirty="0"/>
              <a:t> </a:t>
            </a:r>
            <a:r>
              <a:rPr lang="en-US" sz="3500" dirty="0" smtClean="0"/>
              <a:t>I can recount all important ideas and events from the text</a:t>
            </a:r>
          </a:p>
          <a:p>
            <a:pPr>
              <a:buFont typeface="Courier New" charset="0"/>
              <a:buChar char="o"/>
            </a:pPr>
            <a:r>
              <a:rPr lang="en-US" sz="3500" dirty="0" smtClean="0"/>
              <a:t> I can discuss important areas of the text with my peers</a:t>
            </a:r>
          </a:p>
        </p:txBody>
      </p:sp>
    </p:spTree>
    <p:extLst>
      <p:ext uri="{BB962C8B-B14F-4D97-AF65-F5344CB8AC3E}">
        <p14:creationId xmlns:p14="http://schemas.microsoft.com/office/powerpoint/2010/main" val="12070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Independent Reading, 8-Box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Persuasive 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View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On the First side complete a profile of yourself:</a:t>
            </a:r>
          </a:p>
          <a:p>
            <a:pPr lvl="1"/>
            <a:r>
              <a:rPr lang="en-US" sz="2400" dirty="0" smtClean="0"/>
              <a:t>Physical appearance</a:t>
            </a:r>
          </a:p>
          <a:p>
            <a:pPr lvl="1"/>
            <a:r>
              <a:rPr lang="en-US" sz="2400" dirty="0" smtClean="0"/>
              <a:t>Character qualities</a:t>
            </a:r>
          </a:p>
          <a:p>
            <a:pPr lvl="1"/>
            <a:r>
              <a:rPr lang="en-US" sz="2400" dirty="0" smtClean="0"/>
              <a:t>Talents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Trade your sheet with a partner</a:t>
            </a:r>
          </a:p>
          <a:p>
            <a:pPr lvl="2"/>
            <a:r>
              <a:rPr lang="en-US" sz="2200" dirty="0" smtClean="0"/>
              <a:t>Complete a Profile of your partner</a:t>
            </a:r>
          </a:p>
          <a:p>
            <a:pPr lvl="3"/>
            <a:r>
              <a:rPr lang="en-US" sz="2200" dirty="0"/>
              <a:t>Physical appearance</a:t>
            </a:r>
          </a:p>
          <a:p>
            <a:pPr lvl="3"/>
            <a:r>
              <a:rPr lang="en-US" sz="2200" dirty="0"/>
              <a:t>Character qualities</a:t>
            </a:r>
          </a:p>
          <a:p>
            <a:pPr lvl="3"/>
            <a:r>
              <a:rPr lang="en-US" sz="2200" dirty="0"/>
              <a:t>Talents 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2140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</a:t>
            </a:r>
            <a:r>
              <a:rPr lang="en-US" smtClean="0"/>
              <a:t>of View – 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sz="2800" dirty="0"/>
              <a:t>“What two points of view do the profiles represent?”</a:t>
            </a:r>
          </a:p>
          <a:p>
            <a:pPr lvl="0">
              <a:lnSpc>
                <a:spcPct val="150000"/>
              </a:lnSpc>
            </a:pPr>
            <a:r>
              <a:rPr lang="en-US" sz="2800" dirty="0"/>
              <a:t>“What is different about the profiles? What is the same?”</a:t>
            </a:r>
          </a:p>
          <a:p>
            <a:pPr lvl="0">
              <a:lnSpc>
                <a:spcPct val="150000"/>
              </a:lnSpc>
            </a:pPr>
            <a:r>
              <a:rPr lang="en-US" sz="2800" dirty="0"/>
              <a:t>“Is there anything that surprises you? Is there anything your disagree with?”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journal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Complete 3 separate paragraphs:</a:t>
            </a:r>
          </a:p>
          <a:p>
            <a:endParaRPr lang="en-US" sz="28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Here is how I see myself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Here is someone else’s view of me.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Here is how my pet views 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438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4" y="649728"/>
            <a:ext cx="6325203" cy="5571263"/>
          </a:xfrm>
        </p:spPr>
      </p:pic>
      <p:sp>
        <p:nvSpPr>
          <p:cNvPr id="6" name="TextBox 5"/>
          <p:cNvSpPr txBox="1"/>
          <p:nvPr/>
        </p:nvSpPr>
        <p:spPr>
          <a:xfrm>
            <a:off x="7058526" y="412511"/>
            <a:ext cx="46146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Hockey Sweater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Roch</a:t>
            </a:r>
            <a:r>
              <a:rPr lang="en-US" dirty="0" smtClean="0"/>
              <a:t> Carrier</a:t>
            </a:r>
          </a:p>
          <a:p>
            <a:endParaRPr lang="en-US" dirty="0" smtClean="0"/>
          </a:p>
          <a:p>
            <a:r>
              <a:rPr lang="en-US" dirty="0" smtClean="0"/>
              <a:t>Canadian Author</a:t>
            </a:r>
          </a:p>
          <a:p>
            <a:r>
              <a:rPr lang="en-US" dirty="0" smtClean="0"/>
              <a:t>Published in French in 1979</a:t>
            </a:r>
            <a:endParaRPr lang="en-US" dirty="0"/>
          </a:p>
          <a:p>
            <a:r>
              <a:rPr lang="en-US" dirty="0" smtClean="0"/>
              <a:t>Considered to be an iconic piece of Canadian Literature</a:t>
            </a:r>
          </a:p>
          <a:p>
            <a:endParaRPr lang="en-US" dirty="0"/>
          </a:p>
          <a:p>
            <a:r>
              <a:rPr lang="en-US" b="1" dirty="0" smtClean="0"/>
              <a:t>Maurice ”Rocket” Richard</a:t>
            </a:r>
          </a:p>
          <a:p>
            <a:r>
              <a:rPr lang="en-US" dirty="0" smtClean="0"/>
              <a:t>Montreal Canadians 1942-1960</a:t>
            </a:r>
          </a:p>
          <a:p>
            <a:r>
              <a:rPr lang="en-US" dirty="0" smtClean="0"/>
              <a:t>18 seasons in the NHL</a:t>
            </a:r>
          </a:p>
          <a:p>
            <a:r>
              <a:rPr lang="en-US" dirty="0" smtClean="0"/>
              <a:t>First player in history to score 50 goals in one season</a:t>
            </a:r>
          </a:p>
          <a:p>
            <a:r>
              <a:rPr lang="en-US" dirty="0" smtClean="0"/>
              <a:t>First to reach 500 career goals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376" y="4534148"/>
            <a:ext cx="3565564" cy="200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Literature circles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</a:t>
            </a:r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Six: Literary Luminary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36" y="1760048"/>
            <a:ext cx="3449782" cy="4697134"/>
          </a:xfrm>
        </p:spPr>
      </p:pic>
      <p:sp>
        <p:nvSpPr>
          <p:cNvPr id="5" name="TextBox 4"/>
          <p:cNvSpPr txBox="1"/>
          <p:nvPr/>
        </p:nvSpPr>
        <p:spPr>
          <a:xfrm>
            <a:off x="637308" y="2014194"/>
            <a:ext cx="713642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Literary Luminary’s job is to:</a:t>
            </a:r>
          </a:p>
          <a:p>
            <a:pPr marL="285750" lvl="0" indent="-285750">
              <a:buFont typeface="Arial" charset="0"/>
              <a:buChar char="•"/>
            </a:pPr>
            <a:r>
              <a:rPr lang="en-CA" sz="2400" dirty="0"/>
              <a:t>Select a few passages from the text (</a:t>
            </a:r>
            <a:r>
              <a:rPr lang="en-CA" sz="2400" b="1" i="1" dirty="0"/>
              <a:t>retell</a:t>
            </a:r>
            <a:r>
              <a:rPr lang="en-CA" sz="2400" dirty="0"/>
              <a:t>) to read aloud to the </a:t>
            </a:r>
            <a:r>
              <a:rPr lang="en-CA" sz="2400" dirty="0" smtClean="0"/>
              <a:t>circle</a:t>
            </a:r>
            <a:endParaRPr lang="en-US" sz="2400" dirty="0"/>
          </a:p>
          <a:p>
            <a:pPr marL="285750" lvl="0" indent="-285750">
              <a:buFont typeface="Arial" charset="0"/>
              <a:buChar char="•"/>
            </a:pPr>
            <a:r>
              <a:rPr lang="en-CA" sz="2400" dirty="0" smtClean="0"/>
              <a:t>Generate </a:t>
            </a:r>
            <a:r>
              <a:rPr lang="en-CA" sz="2400" dirty="0"/>
              <a:t>discussion around the significance (importance, interest, power, humour) of the passages (</a:t>
            </a:r>
            <a:r>
              <a:rPr lang="en-CA" sz="2400" b="1" i="1" dirty="0" smtClean="0"/>
              <a:t>relate</a:t>
            </a:r>
            <a:r>
              <a:rPr lang="en-CA" sz="2400" dirty="0" smtClean="0"/>
              <a:t>)</a:t>
            </a:r>
            <a:endParaRPr lang="en-US" sz="2400" dirty="0"/>
          </a:p>
          <a:p>
            <a:pPr marL="285750" lvl="0" indent="-285750">
              <a:buFont typeface="Arial" charset="0"/>
              <a:buChar char="•"/>
            </a:pPr>
            <a:r>
              <a:rPr lang="en-CA" sz="2400" dirty="0" smtClean="0"/>
              <a:t>Invite </a:t>
            </a:r>
            <a:r>
              <a:rPr lang="en-CA" sz="2400" dirty="0"/>
              <a:t>predictions as to why the author chose to use those passages (</a:t>
            </a:r>
            <a:r>
              <a:rPr lang="en-CA" sz="2400" b="1" i="1" dirty="0"/>
              <a:t>reflect</a:t>
            </a:r>
            <a:r>
              <a:rPr lang="en-CA" sz="2400" dirty="0"/>
              <a:t>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Success Criteria for the </a:t>
            </a:r>
            <a:r>
              <a:rPr lang="en-US" sz="3400" dirty="0" smtClean="0"/>
              <a:t>Literary Luminary Role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i="1" dirty="0"/>
              <a:t>How will I know I </a:t>
            </a:r>
            <a:r>
              <a:rPr lang="en-US" sz="3500" b="1" i="1" dirty="0" smtClean="0"/>
              <a:t>have completed my role?</a:t>
            </a:r>
            <a:r>
              <a:rPr lang="en-US" sz="3500" b="1" dirty="0" smtClean="0"/>
              <a:t> </a:t>
            </a:r>
          </a:p>
          <a:p>
            <a:pPr>
              <a:buFont typeface="Courier New" charset="0"/>
              <a:buChar char="o"/>
            </a:pPr>
            <a:r>
              <a:rPr lang="en-US" sz="3500" dirty="0"/>
              <a:t> </a:t>
            </a:r>
            <a:r>
              <a:rPr lang="en-US" sz="3500" dirty="0" smtClean="0"/>
              <a:t>I </a:t>
            </a:r>
            <a:r>
              <a:rPr lang="en-US" sz="3500" dirty="0" smtClean="0"/>
              <a:t>can identify important areas of the text</a:t>
            </a:r>
            <a:endParaRPr lang="en-US" sz="3500" dirty="0" smtClean="0"/>
          </a:p>
          <a:p>
            <a:pPr>
              <a:buFont typeface="Courier New" charset="0"/>
              <a:buChar char="o"/>
            </a:pPr>
            <a:r>
              <a:rPr lang="en-US" sz="3500" dirty="0" smtClean="0"/>
              <a:t> I can </a:t>
            </a:r>
            <a:r>
              <a:rPr lang="en-US" sz="3500" dirty="0" smtClean="0"/>
              <a:t>read passages out loud clearly and with confidence (evidence of practice)</a:t>
            </a:r>
          </a:p>
          <a:p>
            <a:pPr>
              <a:buFont typeface="Courier New" charset="0"/>
              <a:buChar char="o"/>
            </a:pPr>
            <a:r>
              <a:rPr lang="en-US" sz="3500" dirty="0"/>
              <a:t> </a:t>
            </a:r>
            <a:r>
              <a:rPr lang="en-US" sz="3500" dirty="0" smtClean="0"/>
              <a:t>I can justify my selections and generate discussion</a:t>
            </a:r>
          </a:p>
          <a:p>
            <a:pPr>
              <a:buFont typeface="Courier New" charset="0"/>
              <a:buChar char="o"/>
            </a:pPr>
            <a:endParaRPr lang="en-US" sz="3500" dirty="0" smtClean="0"/>
          </a:p>
        </p:txBody>
      </p:sp>
    </p:spTree>
    <p:extLst>
      <p:ext uri="{BB962C8B-B14F-4D97-AF65-F5344CB8AC3E}">
        <p14:creationId xmlns:p14="http://schemas.microsoft.com/office/powerpoint/2010/main" val="12058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7" y="213969"/>
            <a:ext cx="10058400" cy="1371600"/>
          </a:xfrm>
        </p:spPr>
        <p:txBody>
          <a:bodyPr/>
          <a:lstStyle/>
          <a:p>
            <a:r>
              <a:rPr lang="en-US" b="1" dirty="0" smtClean="0"/>
              <a:t>Title of Book: </a:t>
            </a:r>
            <a:r>
              <a:rPr lang="en-US" u="sng" dirty="0" smtClean="0">
                <a:latin typeface="Comic Sans MS" charset="0"/>
                <a:ea typeface="Comic Sans MS" charset="0"/>
                <a:cs typeface="Comic Sans MS" charset="0"/>
              </a:rPr>
              <a:t>Harry Potter</a:t>
            </a:r>
            <a:endParaRPr lang="en-US" u="sng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7" y="1585569"/>
            <a:ext cx="10453687" cy="47009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The first part I chose is on page </a:t>
            </a:r>
            <a:r>
              <a:rPr lang="en-US" sz="2800" u="sng" dirty="0" smtClean="0">
                <a:latin typeface="Comic Sans MS" charset="0"/>
                <a:ea typeface="Comic Sans MS" charset="0"/>
                <a:cs typeface="Comic Sans MS" charset="0"/>
              </a:rPr>
              <a:t>394</a:t>
            </a:r>
            <a:r>
              <a:rPr lang="en-US" sz="2800" u="sng" dirty="0" smtClean="0"/>
              <a:t> </a:t>
            </a:r>
            <a:r>
              <a:rPr lang="en-US" sz="2800" dirty="0" smtClean="0"/>
              <a:t>.</a:t>
            </a:r>
            <a:endParaRPr lang="en-US" sz="2800" u="sng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latin typeface="American Typewriter" charset="0"/>
                <a:ea typeface="American Typewriter" charset="0"/>
                <a:cs typeface="American Typewriter" charset="0"/>
              </a:rPr>
              <a:t>“</a:t>
            </a:r>
            <a:r>
              <a:rPr lang="en-US" sz="2800" dirty="0">
                <a:latin typeface="American Typewriter" charset="0"/>
                <a:ea typeface="American Typewriter" charset="0"/>
                <a:cs typeface="American Typewriter" charset="0"/>
              </a:rPr>
              <a:t>But you know, happiness can be found even in the darkest of times, if one only remembers to turn on the light</a:t>
            </a:r>
            <a:r>
              <a:rPr lang="en-US" sz="2800" dirty="0" smtClean="0">
                <a:latin typeface="American Typewriter" charset="0"/>
                <a:ea typeface="American Typewriter" charset="0"/>
                <a:cs typeface="American Typewriter" charset="0"/>
              </a:rPr>
              <a:t>.”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This section captured my interest because </a:t>
            </a:r>
            <a:r>
              <a:rPr lang="en-US" sz="2800" u="sng" dirty="0" smtClean="0">
                <a:latin typeface="Comic Sans MS" charset="0"/>
                <a:ea typeface="Comic Sans MS" charset="0"/>
                <a:cs typeface="Comic Sans MS" charset="0"/>
              </a:rPr>
              <a:t>the author uses the symbol of a light-switch to represent positivity. This is an interesting idea because I have noticed that being positive usually helps during a bad situation. Do you think positive thinking can be turned on like a light-switch? </a:t>
            </a:r>
          </a:p>
          <a:p>
            <a:pPr marL="0" indent="0">
              <a:buNone/>
            </a:pPr>
            <a:endParaRPr lang="en-US" sz="2800" u="sng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sz="2800" u="sng" dirty="0" smtClean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+mj-lt"/>
                <a:ea typeface="Comic Sans MS" charset="0"/>
                <a:cs typeface="Comic Sans MS" charset="0"/>
              </a:rPr>
              <a:t>Your turn: Choose a passage from your independent novel that you think is important to the novel or would make for interesting group discussion</a:t>
            </a:r>
            <a:endParaRPr lang="en-US" sz="2800" dirty="0">
              <a:solidFill>
                <a:srgbClr val="FF0000"/>
              </a:solidFill>
              <a:latin typeface="+mj-lt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Group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You will have 5 minutes now to meet in your group and determine your roles for your first meeting on </a:t>
            </a:r>
            <a:r>
              <a:rPr lang="en-US" sz="2000" b="1" dirty="0" smtClean="0"/>
              <a:t>Thursday</a:t>
            </a:r>
          </a:p>
          <a:p>
            <a:r>
              <a:rPr lang="en-US" sz="2000" dirty="0" smtClean="0"/>
              <a:t>Each person must:</a:t>
            </a:r>
          </a:p>
          <a:p>
            <a:pPr lvl="1"/>
            <a:r>
              <a:rPr lang="en-US" sz="2000" dirty="0" smtClean="0"/>
              <a:t>Cooperatively select a role</a:t>
            </a:r>
          </a:p>
          <a:p>
            <a:pPr lvl="1"/>
            <a:r>
              <a:rPr lang="en-US" sz="2000" dirty="0" smtClean="0"/>
              <a:t>Place their clothes peg on that role</a:t>
            </a:r>
          </a:p>
          <a:p>
            <a:pPr lvl="1"/>
            <a:r>
              <a:rPr lang="en-US" sz="2000" dirty="0" smtClean="0"/>
              <a:t>Collect a copy of their story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You will need to spend the remainder of the period reading the story in preparation for your role sheet</a:t>
            </a:r>
          </a:p>
        </p:txBody>
      </p:sp>
    </p:spTree>
    <p:extLst>
      <p:ext uri="{BB962C8B-B14F-4D97-AF65-F5344CB8AC3E}">
        <p14:creationId xmlns:p14="http://schemas.microsoft.com/office/powerpoint/2010/main" val="17775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OREO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https://www.youtube.com/watch?v=_</a:t>
            </a:r>
            <a:r>
              <a:rPr lang="en-US" dirty="0" smtClean="0">
                <a:hlinkClick r:id="rId2"/>
              </a:rPr>
              <a:t>AG6js-KheQ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One: Discussion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7018421" cy="3931920"/>
          </a:xfrm>
        </p:spPr>
        <p:txBody>
          <a:bodyPr>
            <a:normAutofit lnSpcReduction="10000"/>
          </a:bodyPr>
          <a:lstStyle/>
          <a:p>
            <a:r>
              <a:rPr lang="en-US" sz="2800" i="1" dirty="0"/>
              <a:t>The Discussion Director’s job is to create a list of questions involving BIG ideas that could be discussed with the group. These questions should be </a:t>
            </a:r>
            <a:r>
              <a:rPr lang="en-US" sz="2800" b="1" i="1" dirty="0"/>
              <a:t>reflective </a:t>
            </a:r>
            <a:r>
              <a:rPr lang="en-US" sz="2800" i="1" dirty="0"/>
              <a:t>and lead the discussion beyond the literal text</a:t>
            </a:r>
            <a:r>
              <a:rPr lang="en-US" sz="2800" i="1" dirty="0" smtClean="0"/>
              <a:t>.</a:t>
            </a:r>
          </a:p>
          <a:p>
            <a:endParaRPr lang="en-US" sz="2800" dirty="0"/>
          </a:p>
          <a:p>
            <a:r>
              <a:rPr lang="en-US" sz="2800" i="1" dirty="0"/>
              <a:t>“I wonder how… if… why… when… where…”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21" y="2103120"/>
            <a:ext cx="3039979" cy="393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Success Criteria for the Discussion Director Role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i="1" dirty="0"/>
              <a:t>How will I know I </a:t>
            </a:r>
            <a:r>
              <a:rPr lang="en-US" sz="3500" b="1" i="1" dirty="0" smtClean="0"/>
              <a:t>have completed my role?</a:t>
            </a:r>
            <a:r>
              <a:rPr lang="en-US" sz="3500" b="1" dirty="0" smtClean="0"/>
              <a:t> </a:t>
            </a:r>
          </a:p>
          <a:p>
            <a:r>
              <a:rPr lang="en-US" sz="2800" dirty="0" smtClean="0"/>
              <a:t>I can act as a group leader within my circle.</a:t>
            </a:r>
          </a:p>
          <a:p>
            <a:r>
              <a:rPr lang="en-US" sz="2800" dirty="0" smtClean="0"/>
              <a:t>I can focus on the BIG ideas of the story, not the small details.</a:t>
            </a:r>
          </a:p>
          <a:p>
            <a:r>
              <a:rPr lang="en-US" sz="2800" dirty="0" smtClean="0"/>
              <a:t>I can design questions using the 5 W’s.</a:t>
            </a:r>
          </a:p>
        </p:txBody>
      </p:sp>
    </p:spTree>
    <p:extLst>
      <p:ext uri="{BB962C8B-B14F-4D97-AF65-F5344CB8AC3E}">
        <p14:creationId xmlns:p14="http://schemas.microsoft.com/office/powerpoint/2010/main" val="181464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Literature Circles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30,2016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6128</TotalTime>
  <Words>1623</Words>
  <Application>Microsoft Macintosh PowerPoint</Application>
  <PresentationFormat>Widescreen</PresentationFormat>
  <Paragraphs>231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American Typewriter</vt:lpstr>
      <vt:lpstr>Calibri</vt:lpstr>
      <vt:lpstr>Century Gothic</vt:lpstr>
      <vt:lpstr>Comic Sans MS</vt:lpstr>
      <vt:lpstr>Courier New</vt:lpstr>
      <vt:lpstr>Garamond</vt:lpstr>
      <vt:lpstr>Arial</vt:lpstr>
      <vt:lpstr>Savon</vt:lpstr>
      <vt:lpstr>Literature Circles</vt:lpstr>
      <vt:lpstr>Literature Circles</vt:lpstr>
      <vt:lpstr>Literature Circles: Turn and Talk</vt:lpstr>
      <vt:lpstr>Overview</vt:lpstr>
      <vt:lpstr>PowerPoint Presentation</vt:lpstr>
      <vt:lpstr>Role One: Discussion Director</vt:lpstr>
      <vt:lpstr>Success Criteria for the Discussion Director Role</vt:lpstr>
      <vt:lpstr>PowerPoint Presentation</vt:lpstr>
      <vt:lpstr>Literature Circles</vt:lpstr>
      <vt:lpstr>PowerPoint Presentation</vt:lpstr>
      <vt:lpstr>Role Two: Captain Connector</vt:lpstr>
      <vt:lpstr>Success Criteria for the Captain Connector Role</vt:lpstr>
      <vt:lpstr>8-Box</vt:lpstr>
      <vt:lpstr>Independent Novel Study: 8-Box</vt:lpstr>
      <vt:lpstr>Persuasive Writing</vt:lpstr>
      <vt:lpstr>What does it mean to be persuasive? </vt:lpstr>
      <vt:lpstr>Characteristics of Persuasive Writing</vt:lpstr>
      <vt:lpstr>Persuasion: Turn and Talk</vt:lpstr>
      <vt:lpstr>Sketcher’s Ad: Turn and Talk</vt:lpstr>
      <vt:lpstr>PowerPoint Presentation</vt:lpstr>
      <vt:lpstr>Literature circles</vt:lpstr>
      <vt:lpstr>Role Three: Artful Artist</vt:lpstr>
      <vt:lpstr>Success Criteria for the Artful Artist Role</vt:lpstr>
      <vt:lpstr>Artful Artist: Group Work</vt:lpstr>
      <vt:lpstr>Independent Reading, 8-Box</vt:lpstr>
      <vt:lpstr>Persuasive writing</vt:lpstr>
      <vt:lpstr>Characteristics of Persuasive Writing</vt:lpstr>
      <vt:lpstr>Bandwagon Advertisements </vt:lpstr>
      <vt:lpstr>Testimonial Advertisements </vt:lpstr>
      <vt:lpstr>Glittering Generalities Advertisements </vt:lpstr>
      <vt:lpstr>Slogans in Advertisements </vt:lpstr>
      <vt:lpstr>Persuasive Advertisements</vt:lpstr>
      <vt:lpstr>Group Work</vt:lpstr>
      <vt:lpstr>PowerPoint Presentation</vt:lpstr>
      <vt:lpstr>Literature circles</vt:lpstr>
      <vt:lpstr>Group Work</vt:lpstr>
      <vt:lpstr>Literature Circles: Predicting</vt:lpstr>
      <vt:lpstr>Role Four: Fortune Teller</vt:lpstr>
      <vt:lpstr>Success Criteria for the Fortune Teller Role</vt:lpstr>
      <vt:lpstr>PowerPoint Presentation</vt:lpstr>
      <vt:lpstr>Literature circles</vt:lpstr>
      <vt:lpstr>Role Five: Super Summarizer</vt:lpstr>
      <vt:lpstr>Success Criteria for the Super Summarizer Role</vt:lpstr>
      <vt:lpstr>Independent Reading, 8-Box</vt:lpstr>
      <vt:lpstr>Persuasive writing</vt:lpstr>
      <vt:lpstr>Point of View Profiles</vt:lpstr>
      <vt:lpstr>Point of View – Turn and Talk</vt:lpstr>
      <vt:lpstr>In your journal…</vt:lpstr>
      <vt:lpstr>PowerPoint Presentation</vt:lpstr>
      <vt:lpstr>Literature circles</vt:lpstr>
      <vt:lpstr>Role Six: Literary Luminary</vt:lpstr>
      <vt:lpstr>Success Criteria for the Literary Luminary Role</vt:lpstr>
      <vt:lpstr>Title of Book: Harry Potter</vt:lpstr>
      <vt:lpstr>Short Group Meeting</vt:lpstr>
      <vt:lpstr>PowerPoint Presentation</vt:lpstr>
      <vt:lpstr>OREO Writing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Literature Circles</dc:title>
  <dc:creator>Jacqueline Boehme</dc:creator>
  <cp:lastModifiedBy>Jacqueline Boehme</cp:lastModifiedBy>
  <cp:revision>66</cp:revision>
  <dcterms:created xsi:type="dcterms:W3CDTF">2016-03-29T04:37:58Z</dcterms:created>
  <dcterms:modified xsi:type="dcterms:W3CDTF">2016-04-05T03:20:23Z</dcterms:modified>
</cp:coreProperties>
</file>